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"/>
  </p:notesMasterIdLst>
  <p:handoutMasterIdLst>
    <p:handoutMasterId r:id="rId61"/>
  </p:handoutMasterIdLst>
  <p:sldIdLst>
    <p:sldId id="300" r:id="rId3"/>
    <p:sldId id="449" r:id="rId5"/>
    <p:sldId id="450" r:id="rId6"/>
    <p:sldId id="451" r:id="rId7"/>
    <p:sldId id="452" r:id="rId8"/>
    <p:sldId id="397" r:id="rId9"/>
    <p:sldId id="398" r:id="rId10"/>
    <p:sldId id="399" r:id="rId11"/>
    <p:sldId id="400" r:id="rId12"/>
    <p:sldId id="401" r:id="rId13"/>
    <p:sldId id="402" r:id="rId14"/>
    <p:sldId id="403" r:id="rId15"/>
    <p:sldId id="404" r:id="rId16"/>
    <p:sldId id="405" r:id="rId17"/>
    <p:sldId id="406" r:id="rId18"/>
    <p:sldId id="407" r:id="rId19"/>
    <p:sldId id="408" r:id="rId20"/>
    <p:sldId id="409" r:id="rId21"/>
    <p:sldId id="410" r:id="rId22"/>
    <p:sldId id="412" r:id="rId23"/>
    <p:sldId id="413" r:id="rId24"/>
    <p:sldId id="414" r:id="rId25"/>
    <p:sldId id="415" r:id="rId26"/>
    <p:sldId id="416" r:id="rId27"/>
    <p:sldId id="417" r:id="rId28"/>
    <p:sldId id="454" r:id="rId29"/>
    <p:sldId id="419" r:id="rId30"/>
    <p:sldId id="420" r:id="rId31"/>
    <p:sldId id="421" r:id="rId32"/>
    <p:sldId id="422" r:id="rId33"/>
    <p:sldId id="423" r:id="rId34"/>
    <p:sldId id="424" r:id="rId35"/>
    <p:sldId id="425" r:id="rId36"/>
    <p:sldId id="426" r:id="rId37"/>
    <p:sldId id="427" r:id="rId38"/>
    <p:sldId id="428" r:id="rId39"/>
    <p:sldId id="429" r:id="rId40"/>
    <p:sldId id="430" r:id="rId41"/>
    <p:sldId id="431" r:id="rId42"/>
    <p:sldId id="432" r:id="rId43"/>
    <p:sldId id="433" r:id="rId44"/>
    <p:sldId id="434" r:id="rId45"/>
    <p:sldId id="435" r:id="rId46"/>
    <p:sldId id="436" r:id="rId47"/>
    <p:sldId id="437" r:id="rId48"/>
    <p:sldId id="438" r:id="rId49"/>
    <p:sldId id="439" r:id="rId50"/>
    <p:sldId id="440" r:id="rId51"/>
    <p:sldId id="441" r:id="rId52"/>
    <p:sldId id="442" r:id="rId53"/>
    <p:sldId id="443" r:id="rId54"/>
    <p:sldId id="444" r:id="rId55"/>
    <p:sldId id="445" r:id="rId56"/>
    <p:sldId id="446" r:id="rId57"/>
    <p:sldId id="293" r:id="rId58"/>
    <p:sldId id="299" r:id="rId59"/>
    <p:sldId id="505" r:id="rId60"/>
  </p:sldIdLst>
  <p:sldSz cx="12195175" cy="6858000"/>
  <p:notesSz cx="6858000" cy="9144000"/>
  <p:embeddedFontLst>
    <p:embeddedFont>
      <p:font typeface="微软雅黑" panose="020B0503020204020204" charset="-122"/>
      <p:regular r:id="rId66"/>
    </p:embeddedFont>
    <p:embeddedFont>
      <p:font typeface="汉仪楷体繁" panose="02010600000101010101" charset="-122"/>
      <p:regular r:id="rId67"/>
    </p:embeddedFont>
    <p:embeddedFont>
      <p:font typeface="楷体" panose="02010609060101010101" charset="-122"/>
      <p:regular r:id="rId68"/>
    </p:embeddedFont>
    <p:embeddedFont>
      <p:font typeface="Calibri" panose="020F0502020204030204" charset="0"/>
      <p:regular r:id="rId69"/>
      <p:bold r:id="rId70"/>
      <p:italic r:id="rId71"/>
      <p:boldItalic r:id="rId72"/>
    </p:embeddedFont>
  </p:embeddedFontLst>
  <p:custDataLst>
    <p:tags r:id="rId7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nior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25E7"/>
    <a:srgbClr val="405F8F"/>
    <a:srgbClr val="F1F1F1"/>
    <a:srgbClr val="809BC6"/>
    <a:srgbClr val="6082B8"/>
    <a:srgbClr val="2DB2A4"/>
    <a:srgbClr val="249086"/>
    <a:srgbClr val="F77A08"/>
    <a:srgbClr val="0E64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317" autoAdjust="0"/>
  </p:normalViewPr>
  <p:slideViewPr>
    <p:cSldViewPr showGuides="1">
      <p:cViewPr varScale="1">
        <p:scale>
          <a:sx n="84" d="100"/>
          <a:sy n="84" d="100"/>
        </p:scale>
        <p:origin x="378" y="96"/>
      </p:cViewPr>
      <p:guideLst>
        <p:guide orient="horz" pos="2321"/>
        <p:guide pos="506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3" Type="http://schemas.openxmlformats.org/officeDocument/2006/relationships/tags" Target="tags/tag27.xml"/><Relationship Id="rId72" Type="http://schemas.openxmlformats.org/officeDocument/2006/relationships/font" Target="fonts/font7.fntdata"/><Relationship Id="rId71" Type="http://schemas.openxmlformats.org/officeDocument/2006/relationships/font" Target="fonts/font6.fntdata"/><Relationship Id="rId70" Type="http://schemas.openxmlformats.org/officeDocument/2006/relationships/font" Target="fonts/font5.fntdata"/><Relationship Id="rId7" Type="http://schemas.openxmlformats.org/officeDocument/2006/relationships/slide" Target="slides/slide4.xml"/><Relationship Id="rId69" Type="http://schemas.openxmlformats.org/officeDocument/2006/relationships/font" Target="fonts/font4.fntdata"/><Relationship Id="rId68" Type="http://schemas.openxmlformats.org/officeDocument/2006/relationships/font" Target="fonts/font3.fntdata"/><Relationship Id="rId67" Type="http://schemas.openxmlformats.org/officeDocument/2006/relationships/font" Target="fonts/font2.fntdata"/><Relationship Id="rId66" Type="http://schemas.openxmlformats.org/officeDocument/2006/relationships/font" Target="fonts/font1.fntdata"/><Relationship Id="rId65" Type="http://schemas.openxmlformats.org/officeDocument/2006/relationships/commentAuthors" Target="commentAuthors.xml"/><Relationship Id="rId64" Type="http://schemas.openxmlformats.org/officeDocument/2006/relationships/tableStyles" Target="tableStyles.xml"/><Relationship Id="rId63" Type="http://schemas.openxmlformats.org/officeDocument/2006/relationships/viewProps" Target="viewProps.xml"/><Relationship Id="rId62" Type="http://schemas.openxmlformats.org/officeDocument/2006/relationships/presProps" Target="presProps.xml"/><Relationship Id="rId61" Type="http://schemas.openxmlformats.org/officeDocument/2006/relationships/handoutMaster" Target="handoutMasters/handoutMaster1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9F697-7B3E-4B61-BA36-BBED2B7961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62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右下肺炎，肺炎球菌感染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6082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老年护理院、慢性病护理院感染性易高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0178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右下肺炎，肺炎球菌感染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325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寒战高热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325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寒战高热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349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右下肺炎，肺炎球菌感染</a:t>
            </a:r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7586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右下肺炎，肺炎球菌感染</a:t>
            </a:r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2946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右下肺炎，肺炎球菌感染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27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肺牵张反射分布于气管和支气管平滑肌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27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0235" y="597535"/>
            <a:ext cx="10975975" cy="50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 userDrawn="1"/>
        </p:nvSpPr>
        <p:spPr>
          <a:xfrm>
            <a:off x="906977" y="267494"/>
            <a:ext cx="5897272" cy="330507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>
              <a:defRPr lang="zh-CN" altLang="en-US" sz="20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矩形 12"/>
          <p:cNvSpPr/>
          <p:nvPr userDrawn="1"/>
        </p:nvSpPr>
        <p:spPr>
          <a:xfrm>
            <a:off x="539552" y="324747"/>
            <a:ext cx="36000" cy="21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5"/>
          <p:cNvSpPr/>
          <p:nvPr userDrawn="1"/>
        </p:nvSpPr>
        <p:spPr>
          <a:xfrm>
            <a:off x="611560" y="324735"/>
            <a:ext cx="216024" cy="216024"/>
          </a:xfrm>
          <a:custGeom>
            <a:avLst/>
            <a:gdLst/>
            <a:ahLst/>
            <a:cxnLst/>
            <a:rect l="l" t="t" r="r" b="b"/>
            <a:pathLst>
              <a:path w="216024" h="216024">
                <a:moveTo>
                  <a:pt x="0" y="0"/>
                </a:moveTo>
                <a:lnTo>
                  <a:pt x="129615" y="0"/>
                </a:lnTo>
                <a:lnTo>
                  <a:pt x="216024" y="108012"/>
                </a:lnTo>
                <a:lnTo>
                  <a:pt x="129615" y="216024"/>
                </a:lnTo>
                <a:lnTo>
                  <a:pt x="0" y="21602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467544" y="324747"/>
            <a:ext cx="36000" cy="2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395536" y="324747"/>
            <a:ext cx="36000" cy="21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32416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61524" y="135763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defRPr>
            </a:lvl1pPr>
          </a:lstStyle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defRPr>
            </a:lvl1pPr>
          </a:lstStyle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矩形 7"/>
          <p:cNvSpPr/>
          <p:nvPr userDrawn="1"/>
        </p:nvSpPr>
        <p:spPr>
          <a:xfrm>
            <a:off x="635" y="0"/>
            <a:ext cx="12195175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pic>
        <p:nvPicPr>
          <p:cNvPr id="19" name="图片 18" descr="微信图片_20190628102927"/>
          <p:cNvPicPr>
            <a:picLocks noChangeAspect="1"/>
          </p:cNvPicPr>
          <p:nvPr userDrawn="1"/>
        </p:nvPicPr>
        <p:blipFill>
          <a:blip r:embed="rId12"/>
          <a:srcRect l="18412"/>
          <a:stretch>
            <a:fillRect/>
          </a:stretch>
        </p:blipFill>
        <p:spPr>
          <a:xfrm>
            <a:off x="8740140" y="295275"/>
            <a:ext cx="2323465" cy="570865"/>
          </a:xfrm>
          <a:prstGeom prst="rect">
            <a:avLst/>
          </a:prstGeom>
        </p:spPr>
      </p:pic>
      <p:sp>
        <p:nvSpPr>
          <p:cNvPr id="38" name="文本框 37"/>
          <p:cNvSpPr txBox="1"/>
          <p:nvPr userDrawn="1"/>
        </p:nvSpPr>
        <p:spPr>
          <a:xfrm>
            <a:off x="0" y="6397625"/>
            <a:ext cx="12196445" cy="521970"/>
          </a:xfrm>
          <a:prstGeom prst="rect">
            <a:avLst/>
          </a:prstGeom>
          <a:gradFill flip="none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99000">
                <a:srgbClr val="CDDFF1"/>
              </a:gs>
              <a:gs pos="99000">
                <a:srgbClr val="CCDCF0"/>
              </a:gs>
              <a:gs pos="98000">
                <a:srgbClr val="C9D6ED"/>
              </a:gs>
              <a:gs pos="96000">
                <a:srgbClr val="C3CBE8"/>
              </a:gs>
              <a:gs pos="93000">
                <a:srgbClr val="B7B5DE"/>
              </a:gs>
              <a:gs pos="58000">
                <a:srgbClr val="9F89C9"/>
              </a:gs>
              <a:gs pos="75000">
                <a:srgbClr val="7030A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contourW="12700">
            <a:contourClr>
              <a:srgbClr val="92D050"/>
            </a:contourClr>
          </a:sp3d>
        </p:spPr>
        <p:txBody>
          <a:bodyPr wrap="square" rtlCol="0">
            <a:spAutoFit/>
          </a:bodyPr>
          <a:p>
            <a:pPr algn="ctr"/>
            <a:r>
              <a:rPr lang="zh-CN" altLang="en-US" sz="2800" noProof="1">
                <a:latin typeface="汉仪楷体繁" panose="02010600000101010101" charset="-122"/>
                <a:ea typeface="汉仪楷体繁" panose="02010600000101010101" charset="-122"/>
                <a:cs typeface="汉仪楷体繁" panose="02010600000101010101" charset="-122"/>
              </a:rPr>
              <a:t>仁爱       慎独      严谨       精致</a:t>
            </a:r>
            <a:endParaRPr lang="zh-CN" altLang="en-US" sz="2800" noProof="1">
              <a:latin typeface="汉仪楷体繁" panose="02010600000101010101" charset="-122"/>
              <a:ea typeface="汉仪楷体繁" panose="02010600000101010101" charset="-122"/>
              <a:cs typeface="汉仪楷体繁" panose="02010600000101010101" charset="-122"/>
            </a:endParaRPr>
          </a:p>
        </p:txBody>
      </p:sp>
      <p:pic>
        <p:nvPicPr>
          <p:cNvPr id="7" name="图片 6" descr="护理学院院徽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633075" y="-96520"/>
            <a:ext cx="1927860" cy="13550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6.xml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8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tags" Target="../tags/tag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image" Target="../media/image26.png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3" Type="http://schemas.openxmlformats.org/officeDocument/2006/relationships/slideLayout" Target="../slideLayouts/slideLayout6.xml"/><Relationship Id="rId12" Type="http://schemas.openxmlformats.org/officeDocument/2006/relationships/tags" Target="../tags/tag15.xml"/><Relationship Id="rId11" Type="http://schemas.openxmlformats.org/officeDocument/2006/relationships/image" Target="../media/image27.png"/><Relationship Id="rId10" Type="http://schemas.openxmlformats.org/officeDocument/2006/relationships/tags" Target="../tags/tag14.xml"/><Relationship Id="rId1" Type="http://schemas.openxmlformats.org/officeDocument/2006/relationships/tags" Target="../tags/tag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png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2" Type="http://schemas.openxmlformats.org/officeDocument/2006/relationships/slideLayout" Target="../slideLayouts/slideLayout6.xml"/><Relationship Id="rId11" Type="http://schemas.openxmlformats.org/officeDocument/2006/relationships/tags" Target="../tags/tag25.xml"/><Relationship Id="rId10" Type="http://schemas.openxmlformats.org/officeDocument/2006/relationships/image" Target="../media/image27.png"/><Relationship Id="rId1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flipH="1">
            <a:off x="5106299" y="1181857"/>
            <a:ext cx="417953" cy="417953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3" name="椭圆 2"/>
          <p:cNvSpPr/>
          <p:nvPr/>
        </p:nvSpPr>
        <p:spPr>
          <a:xfrm flipH="1">
            <a:off x="4422925" y="3341724"/>
            <a:ext cx="344324" cy="34432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 flipH="1">
            <a:off x="3001134" y="1988860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 flipH="1">
            <a:off x="3510657" y="1484784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" name="TextBox 22"/>
          <p:cNvSpPr txBox="1"/>
          <p:nvPr/>
        </p:nvSpPr>
        <p:spPr>
          <a:xfrm>
            <a:off x="104140" y="4653280"/>
            <a:ext cx="1218120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SzPct val="80000"/>
            </a:pPr>
            <a:r>
              <a:rPr lang="zh-CN" altLang="en-US" sz="3200" b="1">
                <a:latin typeface="Times New Roman" panose="02020603050405020304" charset="0"/>
                <a:ea typeface="宋体" panose="02010600030101010101" pitchFamily="2" charset="-122"/>
                <a:cs typeface="楷体" panose="02010609060101010101" charset="-122"/>
                <a:sym typeface="+mn-ea"/>
              </a:rPr>
              <a:t>适用对象：护理学专业本科</a:t>
            </a:r>
            <a:endParaRPr lang="zh-CN" altLang="en-US" sz="3200" b="1" kern="1200" baseline="0">
              <a:latin typeface="Times New Roman" panose="02020603050405020304" charset="0"/>
              <a:ea typeface="宋体" panose="02010600030101010101" pitchFamily="2" charset="-122"/>
              <a:cs typeface="楷体" panose="02010609060101010101" charset="-122"/>
            </a:endParaRPr>
          </a:p>
          <a:p>
            <a:pPr algn="ctr" defTabSz="1219200">
              <a:buSzPct val="80000"/>
            </a:pPr>
            <a:endParaRPr lang="zh-CN" altLang="en-US" sz="3200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757170" y="3716655"/>
            <a:ext cx="6155690" cy="671830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/>
            <a:endParaRPr lang="zh-CN" altLang="en-US" sz="2400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2" name="TextBox 25"/>
          <p:cNvSpPr txBox="1"/>
          <p:nvPr/>
        </p:nvSpPr>
        <p:spPr>
          <a:xfrm>
            <a:off x="3895541" y="3801960"/>
            <a:ext cx="47663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200"/>
            <a:r>
              <a:rPr lang="zh-CN" altLang="en-US" sz="3200" dirty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护理学院</a:t>
            </a:r>
            <a:r>
              <a:rPr lang="en-US" altLang="zh-CN" sz="3200" dirty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/</a:t>
            </a:r>
            <a:r>
              <a:rPr lang="zh-CN" altLang="en-US" sz="3200" dirty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临床护理教研室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729513" y="3689046"/>
            <a:ext cx="960105" cy="766159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/>
              <a:endParaRPr lang="zh-CN" altLang="en-US" sz="24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 flipH="1">
            <a:off x="5932471" y="3263886"/>
            <a:ext cx="525156" cy="525154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9" name="椭圆 18"/>
          <p:cNvSpPr/>
          <p:nvPr/>
        </p:nvSpPr>
        <p:spPr>
          <a:xfrm flipH="1">
            <a:off x="7825902" y="2255671"/>
            <a:ext cx="525156" cy="525154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0" name="椭圆 19"/>
          <p:cNvSpPr/>
          <p:nvPr/>
        </p:nvSpPr>
        <p:spPr>
          <a:xfrm flipH="1">
            <a:off x="7360718" y="1700436"/>
            <a:ext cx="525156" cy="525154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1" name="椭圆 20"/>
          <p:cNvSpPr/>
          <p:nvPr/>
        </p:nvSpPr>
        <p:spPr>
          <a:xfrm flipH="1">
            <a:off x="6471520" y="1312557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2" name="椭圆 21"/>
          <p:cNvSpPr/>
          <p:nvPr/>
        </p:nvSpPr>
        <p:spPr>
          <a:xfrm flipH="1">
            <a:off x="3865096" y="2492822"/>
            <a:ext cx="381823" cy="38182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368800" y="1700530"/>
            <a:ext cx="3069590" cy="1658620"/>
            <a:chOff x="4823" y="2617"/>
            <a:chExt cx="4834" cy="2612"/>
          </a:xfrm>
        </p:grpSpPr>
        <p:grpSp>
          <p:nvGrpSpPr>
            <p:cNvPr id="48" name="组合 47"/>
            <p:cNvGrpSpPr/>
            <p:nvPr/>
          </p:nvGrpSpPr>
          <p:grpSpPr>
            <a:xfrm>
              <a:off x="7081" y="2653"/>
              <a:ext cx="2577" cy="2577"/>
              <a:chOff x="3272300" y="1707146"/>
              <a:chExt cx="1636365" cy="1636365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50" name="椭圆 49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52" name="TextBox 51"/>
              <p:cNvSpPr txBox="1"/>
              <p:nvPr/>
            </p:nvSpPr>
            <p:spPr>
              <a:xfrm>
                <a:off x="3492876" y="1887104"/>
                <a:ext cx="1174892" cy="1322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8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炎</a:t>
                </a:r>
                <a:endParaRPr lang="zh-CN" altLang="en-US" sz="80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4823" y="2617"/>
              <a:ext cx="2577" cy="2577"/>
              <a:chOff x="3272300" y="1707146"/>
              <a:chExt cx="1636365" cy="1636365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微软雅黑" panose="020B0503020204020204" charset="-122"/>
                  </a:endParaRPr>
                </a:p>
              </p:txBody>
            </p:sp>
          </p:grpSp>
          <p:sp>
            <p:nvSpPr>
              <p:cNvPr id="57" name="TextBox 51"/>
              <p:cNvSpPr txBox="1"/>
              <p:nvPr/>
            </p:nvSpPr>
            <p:spPr>
              <a:xfrm>
                <a:off x="3492876" y="1887104"/>
                <a:ext cx="1174892" cy="1322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8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charset="0"/>
                    <a:ea typeface="宋体" panose="02010600030101010101" pitchFamily="2" charset="-122"/>
                    <a:cs typeface="+mn-ea"/>
                    <a:sym typeface="微软雅黑" panose="020B0503020204020204" charset="-122"/>
                  </a:rPr>
                  <a:t>肺</a:t>
                </a:r>
                <a:endParaRPr lang="zh-CN" altLang="en-US" sz="80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78691E-6 L 0.575 -4.7869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5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4"/>
          <p:cNvSpPr txBox="1"/>
          <p:nvPr/>
        </p:nvSpPr>
        <p:spPr>
          <a:xfrm>
            <a:off x="480378" y="1196340"/>
            <a:ext cx="37655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（二）肺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21515" name="Text Box 13"/>
          <p:cNvSpPr txBox="1"/>
          <p:nvPr/>
        </p:nvSpPr>
        <p:spPr>
          <a:xfrm>
            <a:off x="408623" y="476250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480378" y="1988820"/>
            <a:ext cx="789241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1. 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肺泡：呼吸区</a:t>
            </a:r>
            <a:endParaRPr 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总面积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100m</a:t>
            </a:r>
            <a:r>
              <a:rPr lang="en-US" altLang="zh-CN" sz="2800" b="1" baseline="30000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2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，气体交换场所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457200" indent="-4572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平时只有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1/20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肺泡进行工作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pic>
        <p:nvPicPr>
          <p:cNvPr id="25603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5198" y="3429000"/>
            <a:ext cx="3335020" cy="23450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58878" y="1831340"/>
            <a:ext cx="4181475" cy="4067175"/>
          </a:xfrm>
          <a:prstGeom prst="rect">
            <a:avLst/>
          </a:prstGeom>
        </p:spPr>
      </p:pic>
      <p:sp>
        <p:nvSpPr>
          <p:cNvPr id="21507" name="Text Box 4"/>
          <p:cNvSpPr txBox="1"/>
          <p:nvPr/>
        </p:nvSpPr>
        <p:spPr>
          <a:xfrm>
            <a:off x="984568" y="1268730"/>
            <a:ext cx="37655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（二）肺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21515" name="Text Box 13"/>
          <p:cNvSpPr txBox="1"/>
          <p:nvPr/>
        </p:nvSpPr>
        <p:spPr>
          <a:xfrm>
            <a:off x="696913" y="404495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868045" y="2060575"/>
            <a:ext cx="6117590" cy="2461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2. 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肺泡上皮细胞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I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型细胞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：覆盖肺泡总面积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95%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，紧贴邻近毛细血管，形成呼吸膜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II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型细胞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：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5%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，分泌表面活性物质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Text Box 13"/>
          <p:cNvSpPr txBox="1"/>
          <p:nvPr/>
        </p:nvSpPr>
        <p:spPr>
          <a:xfrm>
            <a:off x="2713038" y="549275"/>
            <a:ext cx="426720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4000" b="1" dirty="0">
                <a:solidFill>
                  <a:schemeClr val="accent1"/>
                </a:solidFill>
                <a:latin typeface="Times New Roman" panose="02020603050405020304" charset="0"/>
                <a:ea typeface="宋体" panose="02010600030101010101" pitchFamily="2" charset="-122"/>
              </a:rPr>
              <a:t>肺泡表面活性物质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424738" y="2762885"/>
            <a:ext cx="1981200" cy="1981200"/>
            <a:chOff x="8040" y="4080"/>
            <a:chExt cx="3120" cy="3120"/>
          </a:xfrm>
        </p:grpSpPr>
        <p:sp>
          <p:nvSpPr>
            <p:cNvPr id="4" name="椭圆 3"/>
            <p:cNvSpPr/>
            <p:nvPr/>
          </p:nvSpPr>
          <p:spPr>
            <a:xfrm>
              <a:off x="8040" y="4080"/>
              <a:ext cx="3120" cy="31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6" name="直接箭头连接符 5"/>
            <p:cNvCxnSpPr>
              <a:stCxn id="4" idx="1"/>
            </p:cNvCxnSpPr>
            <p:nvPr/>
          </p:nvCxnSpPr>
          <p:spPr>
            <a:xfrm>
              <a:off x="8497" y="4537"/>
              <a:ext cx="863" cy="623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>
              <a:stCxn id="4" idx="7"/>
            </p:cNvCxnSpPr>
            <p:nvPr/>
          </p:nvCxnSpPr>
          <p:spPr>
            <a:xfrm flipH="1">
              <a:off x="10080" y="4537"/>
              <a:ext cx="623" cy="50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/>
            <p:cNvCxnSpPr>
              <a:stCxn id="4" idx="3"/>
            </p:cNvCxnSpPr>
            <p:nvPr/>
          </p:nvCxnSpPr>
          <p:spPr>
            <a:xfrm flipV="1">
              <a:off x="8497" y="5880"/>
              <a:ext cx="983" cy="8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 flipH="1" flipV="1">
              <a:off x="10080" y="5880"/>
              <a:ext cx="717" cy="74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 Box 7"/>
          <p:cNvSpPr txBox="1"/>
          <p:nvPr/>
        </p:nvSpPr>
        <p:spPr>
          <a:xfrm>
            <a:off x="494030" y="1642110"/>
            <a:ext cx="684022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457200" indent="-457200" fontAlgn="auto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p"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表面活性物质</a:t>
            </a:r>
            <a:r>
              <a:rPr lang="en-US" altLang="zh-CN" sz="24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Arial" panose="020B0604020202020204" pitchFamily="34" charset="0"/>
              </a:rPr>
              <a:t>→</a:t>
            </a:r>
            <a:r>
              <a:rPr lang="zh-CN" altLang="en-US" sz="24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Arial" panose="020B0604020202020204" pitchFamily="34" charset="0"/>
              </a:rPr>
              <a:t>肺泡表面张力↓（肺泡壁内侧衬有一薄层液体，与肺泡间形成液</a:t>
            </a:r>
            <a:r>
              <a:rPr lang="en-US" altLang="zh-CN" sz="24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Arial" panose="020B0604020202020204" pitchFamily="34" charset="0"/>
              </a:rPr>
              <a:t>-</a:t>
            </a:r>
            <a:r>
              <a:rPr lang="zh-CN" altLang="en-US" sz="24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Arial" panose="020B0604020202020204" pitchFamily="34" charset="0"/>
              </a:rPr>
              <a:t>气平面）</a:t>
            </a:r>
            <a:endParaRPr lang="zh-CN" altLang="en-US" sz="24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buFont typeface="Wingdings" panose="05000000000000000000" charset="0"/>
              <a:buChar char="p"/>
            </a:pPr>
            <a:r>
              <a:rPr lang="zh-CN" altLang="en-US" sz="24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Arial" panose="020B0604020202020204" pitchFamily="34" charset="0"/>
              </a:rPr>
              <a:t>使互通的大小肺泡弹性回缩力保持平衡</a:t>
            </a:r>
            <a:endParaRPr lang="zh-CN" altLang="en-US" sz="24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buFont typeface="Wingdings" panose="05000000000000000000" charset="0"/>
              <a:buChar char="p"/>
            </a:pPr>
            <a:r>
              <a:rPr lang="zh-CN" altLang="en-US" sz="24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Arial" panose="020B0604020202020204" pitchFamily="34" charset="0"/>
              </a:rPr>
              <a:t>防止吸气末肺泡过度膨胀，呼气末肺泡塌陷</a:t>
            </a:r>
            <a:endParaRPr lang="zh-CN" altLang="en-US" sz="24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buFont typeface="Wingdings" panose="05000000000000000000" charset="0"/>
              <a:buChar char="p"/>
            </a:pPr>
            <a:r>
              <a:rPr lang="zh-CN" altLang="en-US" sz="24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Arial" panose="020B0604020202020204" pitchFamily="34" charset="0"/>
              </a:rPr>
              <a:t>降低吸气阻力，利于肺通气</a:t>
            </a:r>
            <a:endParaRPr lang="zh-CN" altLang="en-US" sz="24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p"/>
            </a:pPr>
            <a:r>
              <a:rPr lang="zh-CN" altLang="en-US" sz="24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Arial" panose="020B0604020202020204" pitchFamily="34" charset="0"/>
              </a:rPr>
              <a:t>减弱肺泡表面张力对肺毛细血管中液体的吸引作用，防止液体流入肺泡</a:t>
            </a:r>
            <a:endParaRPr lang="zh-CN" altLang="en-US" sz="24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457200" indent="-457200">
              <a:spcBef>
                <a:spcPct val="50000"/>
              </a:spcBef>
              <a:buFont typeface="Wingdings" panose="05000000000000000000" charset="0"/>
              <a:buChar char="p"/>
            </a:pPr>
            <a:endParaRPr lang="zh-CN" altLang="en-US" sz="24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383588" y="4468495"/>
            <a:ext cx="1981200" cy="1981200"/>
            <a:chOff x="8040" y="4080"/>
            <a:chExt cx="3120" cy="3120"/>
          </a:xfrm>
        </p:grpSpPr>
        <p:sp>
          <p:nvSpPr>
            <p:cNvPr id="21" name="椭圆 20"/>
            <p:cNvSpPr/>
            <p:nvPr/>
          </p:nvSpPr>
          <p:spPr>
            <a:xfrm>
              <a:off x="8040" y="4080"/>
              <a:ext cx="3120" cy="31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22" name="直接箭头连接符 21"/>
            <p:cNvCxnSpPr>
              <a:stCxn id="21" idx="1"/>
            </p:cNvCxnSpPr>
            <p:nvPr/>
          </p:nvCxnSpPr>
          <p:spPr>
            <a:xfrm>
              <a:off x="8497" y="4537"/>
              <a:ext cx="863" cy="623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>
              <a:stCxn id="21" idx="7"/>
            </p:cNvCxnSpPr>
            <p:nvPr/>
          </p:nvCxnSpPr>
          <p:spPr>
            <a:xfrm flipH="1">
              <a:off x="10080" y="4537"/>
              <a:ext cx="623" cy="50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>
              <a:stCxn id="21" idx="3"/>
            </p:cNvCxnSpPr>
            <p:nvPr/>
          </p:nvCxnSpPr>
          <p:spPr>
            <a:xfrm flipV="1">
              <a:off x="8497" y="5880"/>
              <a:ext cx="983" cy="8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H="1" flipV="1">
              <a:off x="10080" y="5880"/>
              <a:ext cx="717" cy="74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8262938" y="1071880"/>
            <a:ext cx="2456815" cy="1981200"/>
            <a:chOff x="7822" y="4080"/>
            <a:chExt cx="3869" cy="3120"/>
          </a:xfrm>
        </p:grpSpPr>
        <p:sp>
          <p:nvSpPr>
            <p:cNvPr id="28" name="椭圆 27"/>
            <p:cNvSpPr/>
            <p:nvPr/>
          </p:nvSpPr>
          <p:spPr>
            <a:xfrm>
              <a:off x="8040" y="4080"/>
              <a:ext cx="3120" cy="31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cxnSp>
          <p:nvCxnSpPr>
            <p:cNvPr id="29" name="直接箭头连接符 28"/>
            <p:cNvCxnSpPr>
              <a:stCxn id="28" idx="1"/>
            </p:cNvCxnSpPr>
            <p:nvPr/>
          </p:nvCxnSpPr>
          <p:spPr>
            <a:xfrm>
              <a:off x="8497" y="4537"/>
              <a:ext cx="863" cy="623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>
              <a:stCxn id="28" idx="7"/>
            </p:cNvCxnSpPr>
            <p:nvPr/>
          </p:nvCxnSpPr>
          <p:spPr>
            <a:xfrm flipH="1">
              <a:off x="10080" y="4537"/>
              <a:ext cx="623" cy="50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>
              <a:stCxn id="28" idx="3"/>
            </p:cNvCxnSpPr>
            <p:nvPr/>
          </p:nvCxnSpPr>
          <p:spPr>
            <a:xfrm flipV="1">
              <a:off x="8497" y="5880"/>
              <a:ext cx="983" cy="8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 flipH="1" flipV="1">
              <a:off x="10080" y="5880"/>
              <a:ext cx="717" cy="74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 Box 7"/>
            <p:cNvSpPr txBox="1"/>
            <p:nvPr/>
          </p:nvSpPr>
          <p:spPr>
            <a:xfrm>
              <a:off x="7822" y="5040"/>
              <a:ext cx="3869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 dirty="0">
                  <a:solidFill>
                    <a:srgbClr val="050503"/>
                  </a:solidFill>
                  <a:latin typeface="Times New Roman" panose="02020603050405020304" charset="0"/>
                  <a:ea typeface="宋体" panose="02010600030101010101" pitchFamily="2" charset="-122"/>
                  <a:cs typeface="微软雅黑" panose="020B0503020204020204" charset="-122"/>
                </a:rPr>
                <a:t> </a:t>
              </a:r>
              <a:r>
                <a:rPr lang="zh-CN" altLang="en-US" sz="2400" b="1" dirty="0">
                  <a:solidFill>
                    <a:srgbClr val="050503"/>
                  </a:solidFill>
                  <a:latin typeface="Times New Roman" panose="02020603050405020304" charset="0"/>
                  <a:ea typeface="宋体" panose="02010600030101010101" pitchFamily="2" charset="-122"/>
                  <a:cs typeface="微软雅黑" panose="020B0503020204020204" charset="-122"/>
                </a:rPr>
                <a:t>肺泡表面张力</a:t>
              </a:r>
              <a:endPara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4"/>
          <p:cNvSpPr txBox="1"/>
          <p:nvPr/>
        </p:nvSpPr>
        <p:spPr>
          <a:xfrm>
            <a:off x="265113" y="1052830"/>
            <a:ext cx="37655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（二）肺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21515" name="Text Box 13"/>
          <p:cNvSpPr txBox="1"/>
          <p:nvPr/>
        </p:nvSpPr>
        <p:spPr>
          <a:xfrm>
            <a:off x="408623" y="332740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431165" y="1534160"/>
            <a:ext cx="6910070" cy="5262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3.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肺泡巨噬细胞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吞噬；生成和释放多种细胞因子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4.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肺间质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支气管和血管周围、肺泡间隔、脏层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 胸膜下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结缔组织组成的支架和间隙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包括肺泡间隔、小叶间隔、支气管及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 血管的周围组织等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81838" y="1988185"/>
            <a:ext cx="3419475" cy="39147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4"/>
          <p:cNvSpPr txBox="1"/>
          <p:nvPr/>
        </p:nvSpPr>
        <p:spPr>
          <a:xfrm>
            <a:off x="1128713" y="1556385"/>
            <a:ext cx="510286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（三）肺血管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1. 肺循环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 气体交换的功能血管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2. 支气管循环</a:t>
            </a:r>
            <a:endParaRPr lang="zh-CN" altLang="en-US" sz="3200" b="1" dirty="0">
              <a:solidFill>
                <a:schemeClr val="accent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 营养各级支气管及肺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1515" name="Text Box 13"/>
          <p:cNvSpPr txBox="1"/>
          <p:nvPr/>
        </p:nvSpPr>
        <p:spPr>
          <a:xfrm>
            <a:off x="840423" y="404495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48463" y="2049145"/>
            <a:ext cx="3302635" cy="31254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4"/>
          <p:cNvSpPr txBox="1"/>
          <p:nvPr/>
        </p:nvSpPr>
        <p:spPr>
          <a:xfrm>
            <a:off x="984568" y="1196340"/>
            <a:ext cx="7940040" cy="25228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（四）胸膜和胸膜腔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algn="l">
              <a:spcBef>
                <a:spcPct val="50000"/>
              </a:spcBef>
              <a:buFont typeface="Wingdings" panose="05000000000000000000" charset="0"/>
            </a:pP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1. 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脏层胸膜：覆盖于肺表面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algn="l">
              <a:spcBef>
                <a:spcPct val="50000"/>
              </a:spcBef>
              <a:buFont typeface="Wingdings" panose="05000000000000000000" charset="0"/>
            </a:pP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2. 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壁层胸膜：覆盖于壁层内面，有感觉神经末梢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  <a:buFont typeface="Wingdings" panose="05000000000000000000" charset="0"/>
            </a:pP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21515" name="Text Box 13"/>
          <p:cNvSpPr txBox="1"/>
          <p:nvPr/>
        </p:nvSpPr>
        <p:spPr>
          <a:xfrm>
            <a:off x="624523" y="260350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53598" y="3463290"/>
            <a:ext cx="3562985" cy="24834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src=http___dingyue.ws.126.net_2021_0625_49cf131dg00qv91pr00atc000fa00b4m.gif&amp;refer=http___dingyue.ws.1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97663" y="3540760"/>
            <a:ext cx="3971925" cy="2889250"/>
          </a:xfrm>
          <a:prstGeom prst="rect">
            <a:avLst/>
          </a:prstGeom>
        </p:spPr>
      </p:pic>
      <p:sp>
        <p:nvSpPr>
          <p:cNvPr id="5" name="Text Box 7"/>
          <p:cNvSpPr txBox="1"/>
          <p:nvPr/>
        </p:nvSpPr>
        <p:spPr>
          <a:xfrm>
            <a:off x="1128713" y="1340485"/>
            <a:ext cx="8225790" cy="43999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（五）肺的呼吸功能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肺通气（外界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-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肺泡）：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肺与外环境的气体交换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每分钟通气量（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MV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）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=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潮气量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x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呼吸频率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肺泡通气量（有效通气量）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2.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肺换气（肺泡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-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血液）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肺泡与毛细血管间通过呼吸膜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 进行气体交换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2" name="Text Box 13"/>
          <p:cNvSpPr txBox="1"/>
          <p:nvPr/>
        </p:nvSpPr>
        <p:spPr>
          <a:xfrm>
            <a:off x="418783" y="260350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Text Box 13"/>
          <p:cNvSpPr txBox="1"/>
          <p:nvPr/>
        </p:nvSpPr>
        <p:spPr>
          <a:xfrm>
            <a:off x="480378" y="332740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Text Box 7"/>
          <p:cNvSpPr txBox="1"/>
          <p:nvPr/>
        </p:nvSpPr>
        <p:spPr>
          <a:xfrm>
            <a:off x="859155" y="1272540"/>
            <a:ext cx="9251315" cy="38150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（六）防御功能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1. 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气道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：物理防御、生物防御、神经防御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2. 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气道</a:t>
            </a: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-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肺泡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：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B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细胞分泌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IgA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、</a:t>
            </a:r>
            <a:r>
              <a:rPr lang="en-US" altLang="zh-CN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IgM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等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3. </a:t>
            </a: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肺泡</a:t>
            </a: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：肺泡巨噬细胞、肺泡表面活性物质等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charset="0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各种原因引起的防御功能下降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外界刺激过强都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  可导致呼吸系统损伤及病变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311785" y="1062355"/>
            <a:ext cx="10040620" cy="5434965"/>
          </a:xfrm>
        </p:spPr>
        <p:txBody>
          <a:bodyPr anchor="t">
            <a:normAutofit fontScale="90000" lnSpcReduction="20000"/>
          </a:bodyPr>
          <a:lstStyle/>
          <a:p>
            <a:pPr marL="0" marR="0" indent="0" algn="just" defTabSz="914400" rtl="0">
              <a:lnSpc>
                <a:spcPct val="150000"/>
              </a:lnSpc>
              <a:spcBef>
                <a:spcPts val="600"/>
              </a:spcBef>
              <a:buFont typeface="Wingdings" panose="05000000000000000000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</a:rPr>
              <a:t>（七）呼吸的调节</a:t>
            </a:r>
            <a:endParaRPr kumimoji="0" lang="zh-CN" altLang="en-US" sz="32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</a:endParaRPr>
          </a:p>
          <a:p>
            <a:pPr marL="0" marR="0" indent="0" algn="just" defTabSz="914400" rtl="0">
              <a:lnSpc>
                <a:spcPct val="150000"/>
              </a:lnSpc>
              <a:spcBef>
                <a:spcPts val="600"/>
              </a:spcBef>
              <a:buFont typeface="Wingdings" panose="05000000000000000000" charset="0"/>
              <a:buNone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</a:rPr>
              <a:t>1. 呼吸中枢</a:t>
            </a:r>
            <a:endParaRPr kumimoji="0" lang="zh-CN" altLang="en-US" b="1" i="0" u="none" strike="noStrike" kern="1200" cap="none" spc="0" normalizeH="0" baseline="0" noProof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R="0" algn="just" defTabSz="914400" rtl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延髓</a:t>
            </a:r>
            <a:r>
              <a:rPr kumimoji="0" lang="en-US" altLang="zh-CN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--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基本呼吸节律</a:t>
            </a:r>
            <a:endParaRPr kumimoji="0" lang="zh-CN" altLang="en-US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R="0" algn="just" defTabSz="914400" rtl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脑桥</a:t>
            </a:r>
            <a:r>
              <a:rPr kumimoji="0" lang="en-US" altLang="zh-CN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--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呼吸调整中枢，限制吸气</a:t>
            </a:r>
            <a:endParaRPr kumimoji="0" lang="zh-CN" altLang="en-US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R="0" algn="just" defTabSz="914400" rtl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大脑皮质</a:t>
            </a:r>
            <a:r>
              <a:rPr kumimoji="0" lang="en-US" altLang="zh-CN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--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一定限度内随意控制呼吸</a:t>
            </a:r>
            <a:endParaRPr kumimoji="0" lang="zh-CN" altLang="en-US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>
              <a:lnSpc>
                <a:spcPct val="150000"/>
              </a:lnSpc>
              <a:spcBef>
                <a:spcPts val="600"/>
              </a:spcBef>
              <a:buFont typeface="Wingdings" panose="05000000000000000000" charset="0"/>
              <a:buNone/>
            </a:pPr>
            <a:r>
              <a:rPr lang="zh-CN" altLang="en-US" b="1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sym typeface="+mn-ea"/>
              </a:rPr>
              <a:t>2. 神经反射</a:t>
            </a:r>
            <a:endParaRPr kumimoji="0" lang="zh-CN" altLang="en-US" b="1" i="0" u="none" strike="noStrike" kern="1200" cap="none" spc="0" normalizeH="0" baseline="0" noProof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L="0" marR="0" indent="0" algn="just" defTabSz="914400" rtl="0">
              <a:lnSpc>
                <a:spcPct val="150000"/>
              </a:lnSpc>
              <a:spcBef>
                <a:spcPts val="600"/>
              </a:spcBef>
              <a:buClr>
                <a:srgbClr val="47494B"/>
              </a:buClr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232526"/>
                </a:solidFill>
                <a:latin typeface="Times New Roman" panose="02020603050405020304" charset="0"/>
                <a:sym typeface="+mn-ea"/>
              </a:rPr>
              <a:t> 肺牵张反射（吸气兴奋、呼气减弱）</a:t>
            </a:r>
            <a:endParaRPr kumimoji="0" lang="zh-CN" altLang="en-US" b="1" i="0" u="none" strike="noStrike" kern="1200" cap="none" spc="0" normalizeH="0" baseline="0" noProof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L="0" marR="0" indent="0" algn="just" defTabSz="914400" rtl="0">
              <a:lnSpc>
                <a:spcPct val="150000"/>
              </a:lnSpc>
              <a:spcBef>
                <a:spcPts val="600"/>
              </a:spcBef>
              <a:buClr>
                <a:srgbClr val="47494B"/>
              </a:buClr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232526"/>
                </a:solidFill>
                <a:latin typeface="Times New Roman" panose="02020603050405020304" charset="0"/>
                <a:sym typeface="+mn-ea"/>
              </a:rPr>
              <a:t> 呼吸肌本体反射、J感受器（肺毛细血管附近）</a:t>
            </a:r>
            <a:endParaRPr kumimoji="0" lang="zh-CN" altLang="en-US" b="1" i="0" u="none" strike="noStrike" kern="1200" cap="none" spc="0" normalizeH="0" baseline="0" noProof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L="0" marR="0" indent="0" algn="just" defTabSz="914400" rtl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80000"/>
              <a:buFont typeface="Arial" panose="020B0604020202020204" pitchFamily="34" charset="0"/>
              <a:buNone/>
            </a:pPr>
            <a:endParaRPr kumimoji="0" lang="zh-CN" altLang="en-US" b="1" i="0" u="none" strike="noStrike" kern="1200" cap="none" spc="0" normalizeH="0" baseline="0" noProof="1">
              <a:solidFill>
                <a:srgbClr val="232526"/>
              </a:solidFill>
              <a:latin typeface="Times New Roman" panose="02020603050405020304" charset="0"/>
              <a:cs typeface="+mn-cs"/>
            </a:endParaRPr>
          </a:p>
        </p:txBody>
      </p:sp>
      <p:sp>
        <p:nvSpPr>
          <p:cNvPr id="21515" name="Text Box 13"/>
          <p:cNvSpPr txBox="1"/>
          <p:nvPr/>
        </p:nvSpPr>
        <p:spPr>
          <a:xfrm>
            <a:off x="481013" y="332740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18998" y="1504315"/>
            <a:ext cx="2990215" cy="23895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840740" y="1772920"/>
            <a:ext cx="9468485" cy="4015740"/>
          </a:xfrm>
        </p:spPr>
        <p:txBody>
          <a:bodyPr anchor="t"/>
          <a:lstStyle/>
          <a:p>
            <a:pPr marL="0" marR="0" indent="0" algn="just" defTabSz="914400" rtl="0">
              <a:lnSpc>
                <a:spcPct val="150000"/>
              </a:lnSpc>
              <a:spcBef>
                <a:spcPts val="600"/>
              </a:spcBef>
              <a:buFont typeface="Wingdings" panose="05000000000000000000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</a:rPr>
              <a:t>（七）呼吸的调节</a:t>
            </a:r>
            <a:endParaRPr kumimoji="0" lang="zh-CN" altLang="en-US" sz="32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</a:endParaRPr>
          </a:p>
          <a:p>
            <a:pPr marL="0" marR="0" indent="0" algn="just" defTabSz="914400" rtl="0">
              <a:lnSpc>
                <a:spcPct val="150000"/>
              </a:lnSpc>
              <a:spcBef>
                <a:spcPts val="600"/>
              </a:spcBef>
              <a:buFont typeface="Wingdings" panose="05000000000000000000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</a:rPr>
              <a:t>3. 化学反射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232526"/>
                </a:solidFill>
                <a:latin typeface="Times New Roman" panose="02020603050405020304" charset="0"/>
              </a:rPr>
              <a:t>：缺O</a:t>
            </a:r>
            <a:r>
              <a:rPr kumimoji="0" lang="zh-CN" altLang="en-US" sz="2800" b="1" i="0" u="none" strike="noStrike" kern="1200" cap="none" spc="0" normalizeH="0" baseline="-25000" noProof="1">
                <a:solidFill>
                  <a:srgbClr val="232526"/>
                </a:solidFill>
                <a:latin typeface="Times New Roman" panose="02020603050405020304" charset="0"/>
              </a:rPr>
              <a:t>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232526"/>
                </a:solidFill>
                <a:latin typeface="Times New Roman" panose="02020603050405020304" charset="0"/>
              </a:rPr>
              <a:t>、CO</a:t>
            </a:r>
            <a:r>
              <a:rPr kumimoji="0" lang="zh-CN" altLang="en-US" sz="2800" b="1" i="0" u="none" strike="noStrike" kern="1200" cap="none" spc="0" normalizeH="0" baseline="-25000" noProof="1">
                <a:solidFill>
                  <a:srgbClr val="232526"/>
                </a:solidFill>
                <a:latin typeface="Times New Roman" panose="02020603050405020304" charset="0"/>
              </a:rPr>
              <a:t>2</a:t>
            </a:r>
            <a:r>
              <a:rPr kumimoji="0" lang="zh-CN" altLang="en-US" sz="2800" b="1" i="0" u="none" strike="noStrike" kern="1200" cap="none" spc="0" normalizeH="0" noProof="1">
                <a:solidFill>
                  <a:srgbClr val="232526"/>
                </a:solidFill>
                <a:latin typeface="Times New Roman" panose="02020603050405020304" charset="0"/>
              </a:rPr>
              <a:t>潴留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232526"/>
                </a:solidFill>
                <a:latin typeface="Times New Roman" panose="02020603050405020304" charset="0"/>
              </a:rPr>
              <a:t>、H</a:t>
            </a:r>
            <a:r>
              <a:rPr kumimoji="0" lang="zh-CN" altLang="en-US" sz="2800" b="1" i="0" u="none" strike="noStrike" kern="1200" cap="none" spc="0" normalizeH="0" baseline="30000" noProof="1">
                <a:solidFill>
                  <a:srgbClr val="232526"/>
                </a:solidFill>
                <a:latin typeface="Times New Roman" panose="02020603050405020304" charset="0"/>
              </a:rPr>
              <a:t>+</a:t>
            </a:r>
            <a:r>
              <a:rPr kumimoji="0" lang="zh-CN" altLang="en-US" sz="2800" b="1" i="0" u="none" strike="noStrike" kern="1200" cap="none" spc="0" normalizeH="0" noProof="1">
                <a:solidFill>
                  <a:srgbClr val="232526"/>
                </a:solidFill>
                <a:latin typeface="Times New Roman" panose="02020603050405020304" charset="0"/>
              </a:rPr>
              <a:t>浓度</a:t>
            </a:r>
            <a:endParaRPr kumimoji="0" lang="zh-CN" altLang="en-US" sz="2800" b="1" i="0" u="none" strike="noStrike" kern="1200" cap="none" spc="0" normalizeH="0" noProof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R="0" algn="just" defTabSz="914400" rtl="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缺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O</a:t>
            </a:r>
            <a:r>
              <a:rPr kumimoji="0" lang="en-US" altLang="zh-CN" sz="2800" b="1" i="0" u="none" strike="noStrike" kern="1200" cap="none" spc="0" normalizeH="0" baseline="-2500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2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Arial" panose="020B0604020202020204" pitchFamily="34" charset="0"/>
              </a:rPr>
              <a:t>→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+mn-cs"/>
              </a:rPr>
              <a:t>外周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化学感受器（颈动脉体）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Arial" panose="020B0604020202020204" pitchFamily="34" charset="0"/>
              </a:rPr>
              <a:t>→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刺激呼吸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R="0" algn="just" defTabSz="914400" rtl="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CO</a:t>
            </a:r>
            <a:r>
              <a:rPr kumimoji="0" lang="en-US" altLang="zh-CN" sz="2800" b="1" i="0" u="none" strike="noStrike" kern="1200" cap="none" spc="0" normalizeH="0" baseline="-2500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2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Arial" panose="020B0604020202020204" pitchFamily="34" charset="0"/>
              </a:rPr>
              <a:t>→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Arial" panose="020B0604020202020204" pitchFamily="34" charset="0"/>
              </a:rPr>
              <a:t>外周、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Arial" panose="020B0604020202020204" pitchFamily="34" charset="0"/>
              </a:rPr>
              <a:t>中枢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Arial" panose="020B0604020202020204" pitchFamily="34" charset="0"/>
              </a:rPr>
              <a:t>化学感受器→调节呼吸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Arial" panose="020B0604020202020204" pitchFamily="34" charset="0"/>
            </a:endParaRPr>
          </a:p>
          <a:p>
            <a:pPr marR="0" algn="just" defTabSz="914400" rtl="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Arial" panose="020B0604020202020204" pitchFamily="34" charset="0"/>
              </a:rPr>
              <a:t>H</a:t>
            </a:r>
            <a:r>
              <a:rPr kumimoji="0" lang="en-US" altLang="zh-CN" sz="2800" b="1" i="0" u="none" strike="noStrike" kern="1200" cap="none" spc="0" normalizeH="0" baseline="3000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Arial" panose="020B0604020202020204" pitchFamily="34" charset="0"/>
              </a:rPr>
              <a:t>+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Arial" panose="020B0604020202020204" pitchFamily="34" charset="0"/>
              </a:rPr>
              <a:t>↑→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Arial" panose="020B0604020202020204" pitchFamily="34" charset="0"/>
              </a:rPr>
              <a:t>外周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Arial" panose="020B0604020202020204" pitchFamily="34" charset="0"/>
              </a:rPr>
              <a:t>化学感受器→呼吸加深加快，反之呼吸抑制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Arial" panose="020B0604020202020204" pitchFamily="34" charset="0"/>
            </a:endParaRPr>
          </a:p>
        </p:txBody>
      </p:sp>
      <p:sp>
        <p:nvSpPr>
          <p:cNvPr id="21515" name="Text Box 13"/>
          <p:cNvSpPr txBox="1"/>
          <p:nvPr/>
        </p:nvSpPr>
        <p:spPr>
          <a:xfrm>
            <a:off x="840423" y="476250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929255" y="1845310"/>
            <a:ext cx="5331460" cy="1016000"/>
            <a:chOff x="4555084" y="1340770"/>
            <a:chExt cx="4697323" cy="1015929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49" y="1662963"/>
              <a:ext cx="958122" cy="346394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2155392"/>
              <a:ext cx="3646270" cy="201307"/>
            </a:xfrm>
            <a:prstGeom prst="rect">
              <a:avLst/>
            </a:prstGeom>
          </p:spPr>
        </p:pic>
        <p:sp>
          <p:nvSpPr>
            <p:cNvPr id="85" name="圆角矩形 84"/>
            <p:cNvSpPr/>
            <p:nvPr/>
          </p:nvSpPr>
          <p:spPr>
            <a:xfrm>
              <a:off x="4555084" y="1340770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indent="0" algn="ctr" defTabSz="914400" rtl="0" eaLnBrk="1" fontAlgn="base" latinLnBrk="0" hangingPunct="1">
                <a:lnSpc>
                  <a:spcPct val="110000"/>
                </a:lnSpc>
                <a:spcBef>
                  <a:spcPts val="6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anose="05000000000000000000" pitchFamily="2" charset="2"/>
                <a:buNone/>
              </a:pPr>
              <a:r>
                <a:rPr lang="zh-CN" altLang="en-US" sz="32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charset="0"/>
                  <a:ea typeface="宋体" panose="02010600030101010101" pitchFamily="2" charset="-122"/>
                  <a:cs typeface="+mj-cs"/>
                  <a:sym typeface="+mn-ea"/>
                </a:rPr>
                <a:t>概述</a:t>
              </a:r>
              <a:endPara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j-cs"/>
                <a:sym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001645" y="3501390"/>
            <a:ext cx="5210810" cy="1150620"/>
            <a:chOff x="4555084" y="3648619"/>
            <a:chExt cx="4697325" cy="1150703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51" y="3970811"/>
              <a:ext cx="958122" cy="346394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4598015"/>
              <a:ext cx="3646270" cy="201307"/>
            </a:xfrm>
            <a:prstGeom prst="rect">
              <a:avLst/>
            </a:prstGeom>
          </p:spPr>
        </p:pic>
        <p:sp>
          <p:nvSpPr>
            <p:cNvPr id="87" name="圆角矩形 86"/>
            <p:cNvSpPr/>
            <p:nvPr/>
          </p:nvSpPr>
          <p:spPr>
            <a:xfrm>
              <a:off x="4555084" y="3648619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charset="0"/>
                  <a:ea typeface="宋体" panose="02010600030101010101" pitchFamily="2" charset="-122"/>
                  <a:cs typeface="+mj-cs"/>
                  <a:sym typeface="微软雅黑" panose="020B0503020204020204" charset="-122"/>
                </a:rPr>
                <a:t>肺炎</a:t>
              </a:r>
              <a:endPara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j-cs"/>
                <a:sym typeface="微软雅黑" panose="020B0503020204020204" charset="-122"/>
              </a:endParaRPr>
            </a:p>
          </p:txBody>
        </p:sp>
      </p:grpSp>
      <p:sp>
        <p:nvSpPr>
          <p:cNvPr id="93" name="流程图: 手动输入 32"/>
          <p:cNvSpPr/>
          <p:nvPr/>
        </p:nvSpPr>
        <p:spPr>
          <a:xfrm flipH="1" flipV="1">
            <a:off x="2713990" y="1983740"/>
            <a:ext cx="345440" cy="110871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5" name="梯形 94"/>
          <p:cNvSpPr/>
          <p:nvPr/>
        </p:nvSpPr>
        <p:spPr>
          <a:xfrm rot="5400000">
            <a:off x="2187982" y="3807625"/>
            <a:ext cx="1396262" cy="345868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381482" y="2060955"/>
            <a:ext cx="1098920" cy="901028"/>
            <a:chOff x="4267557" y="1693290"/>
            <a:chExt cx="1098920" cy="901028"/>
          </a:xfrm>
        </p:grpSpPr>
        <p:sp>
          <p:nvSpPr>
            <p:cNvPr id="90" name="圆角矩形 89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9" name="文本框 40"/>
            <p:cNvSpPr txBox="1"/>
            <p:nvPr/>
          </p:nvSpPr>
          <p:spPr>
            <a:xfrm>
              <a:off x="4267557" y="1789810"/>
              <a:ext cx="951865" cy="706755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Times New Roman" panose="02020603050405020304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rPr>
                <a:t>01</a:t>
              </a:r>
              <a:endParaRPr lang="en-US" altLang="zh-CN" sz="4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4729373" y="260395"/>
            <a:ext cx="262308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学习内容</a:t>
            </a:r>
            <a:endParaRPr lang="zh-CN" alt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50" name="直接连接符 149"/>
          <p:cNvCxnSpPr/>
          <p:nvPr/>
        </p:nvCxnSpPr>
        <p:spPr>
          <a:xfrm flipV="1">
            <a:off x="7171055" y="619760"/>
            <a:ext cx="3816350" cy="152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36947" y="635283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381482" y="3601465"/>
            <a:ext cx="1098920" cy="901028"/>
            <a:chOff x="4267557" y="1693290"/>
            <a:chExt cx="1098920" cy="901028"/>
          </a:xfrm>
        </p:grpSpPr>
        <p:sp>
          <p:nvSpPr>
            <p:cNvPr id="3" name="圆角矩形 2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" name="文本框 40"/>
            <p:cNvSpPr txBox="1"/>
            <p:nvPr/>
          </p:nvSpPr>
          <p:spPr>
            <a:xfrm>
              <a:off x="4267557" y="1789810"/>
              <a:ext cx="951865" cy="706755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Times New Roman" panose="02020603050405020304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rPr>
                <a:t>0</a:t>
              </a:r>
              <a:r>
                <a:rPr lang="en-US" sz="4000" dirty="0">
                  <a:solidFill>
                    <a:schemeClr val="bg1"/>
                  </a:solidFill>
                  <a:latin typeface="Times New Roman" panose="02020603050405020304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rPr>
                <a:t>3</a:t>
              </a:r>
              <a:endParaRPr lang="en-US" sz="4000" dirty="0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36283" y="1113790"/>
            <a:ext cx="625729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（一）咳嗽与咳痰</a:t>
            </a:r>
            <a:r>
              <a:rPr lang="en-US" altLang="zh-CN" sz="2800" b="1">
                <a:solidFill>
                  <a:srgbClr val="232526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---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咳嗽礼仪知多少？</a:t>
            </a: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92723" y="404495"/>
            <a:ext cx="7136765" cy="709295"/>
          </a:xfrm>
        </p:spPr>
        <p:txBody>
          <a:bodyPr wrap="square" lIns="91440" tIns="45720" rIns="91440" bIns="45720" anchor="ctr"/>
          <a:p>
            <a:r>
              <a:rPr lang="zh-CN" altLang="en-US" sz="3600" b="1" dirty="0">
                <a:latin typeface="Times New Roman" panose="02020603050405020304" charset="0"/>
              </a:rPr>
              <a:t>二、呼吸系统疾病常见症状与体征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58988" y="2133600"/>
            <a:ext cx="2498725" cy="21018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108" y="4419600"/>
            <a:ext cx="2681605" cy="20808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5898" y="4419600"/>
            <a:ext cx="2637790" cy="22434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7563" y="2143760"/>
            <a:ext cx="3086100" cy="43624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0343" y="2143760"/>
            <a:ext cx="2545715" cy="21621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2588" y="2667000"/>
            <a:ext cx="4191000" cy="34639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xfrm>
            <a:off x="480378" y="405130"/>
            <a:ext cx="7136765" cy="709295"/>
          </a:xfrm>
        </p:spPr>
        <p:txBody>
          <a:bodyPr wrap="square" lIns="91440" tIns="45720" rIns="91440" bIns="45720" anchor="ctr"/>
          <a:lstStyle/>
          <a:p>
            <a:r>
              <a:rPr lang="zh-CN" altLang="en-US" sz="3600" b="1" dirty="0">
                <a:latin typeface="Times New Roman" panose="02020603050405020304" charset="0"/>
              </a:rPr>
              <a:t>二、呼吸系统疾病常见症状与体征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 rtl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（一）咳嗽与咳痰</a:t>
            </a:r>
            <a:endParaRPr lang="zh-CN" altLang="en-US" sz="2800" b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L="0" indent="0" rtl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800" b="1">
                <a:solidFill>
                  <a:srgbClr val="232526"/>
                </a:solidFill>
                <a:latin typeface="Times New Roman" panose="02020603050405020304" charset="0"/>
              </a:rPr>
              <a:t>1. </a:t>
            </a: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咳嗽：防御反射</a:t>
            </a:r>
            <a:endParaRPr lang="zh-CN" altLang="en-US" sz="2800" b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L="0" indent="0" rtl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800" b="1">
                <a:solidFill>
                  <a:srgbClr val="232526"/>
                </a:solidFill>
                <a:latin typeface="Times New Roman" panose="02020603050405020304" charset="0"/>
              </a:rPr>
              <a:t>2. </a:t>
            </a: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咳痰：干咳、湿咳</a:t>
            </a:r>
            <a:endParaRPr lang="zh-CN" altLang="en-US" sz="2800" b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L="0" indent="0" rtl="0">
              <a:lnSpc>
                <a:spcPct val="150000"/>
              </a:lnSpc>
              <a:buFont typeface="Wingdings" panose="05000000000000000000" charset="0"/>
              <a:buNone/>
            </a:pPr>
            <a:r>
              <a:rPr lang="en-US" altLang="zh-CN" sz="2800" b="1">
                <a:solidFill>
                  <a:srgbClr val="232526"/>
                </a:solidFill>
                <a:latin typeface="Times New Roman" panose="02020603050405020304" charset="0"/>
              </a:rPr>
              <a:t>3. </a:t>
            </a: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咳嗽与咳痰特点</a:t>
            </a:r>
            <a:endParaRPr lang="zh-CN" altLang="en-US" sz="2800" b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L="0" indent="0" rtl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（</a:t>
            </a:r>
            <a:r>
              <a:rPr lang="en-US" altLang="zh-CN" sz="2800" b="1">
                <a:solidFill>
                  <a:srgbClr val="232526"/>
                </a:solidFill>
                <a:latin typeface="Times New Roman" panose="02020603050405020304" charset="0"/>
              </a:rPr>
              <a:t>1</a:t>
            </a: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）咳嗽发生的急缓、性质、出现及持续时间</a:t>
            </a:r>
            <a:endParaRPr lang="zh-CN" altLang="en-US" sz="2800" b="1">
              <a:solidFill>
                <a:srgbClr val="232526"/>
              </a:solidFill>
              <a:latin typeface="Times New Roman" panose="02020603050405020304" charset="0"/>
            </a:endParaRPr>
          </a:p>
          <a:p>
            <a:pPr marL="0" indent="0" rtl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（</a:t>
            </a:r>
            <a:r>
              <a:rPr lang="en-US" altLang="zh-CN" sz="2800" b="1">
                <a:solidFill>
                  <a:srgbClr val="232526"/>
                </a:solidFill>
                <a:latin typeface="Times New Roman" panose="02020603050405020304" charset="0"/>
              </a:rPr>
              <a:t>2</a:t>
            </a: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）痰液的颜色、性质、数量、气味、粘稠</a:t>
            </a:r>
            <a:endParaRPr lang="zh-CN" altLang="en-US" sz="2800" b="1">
              <a:solidFill>
                <a:srgbClr val="232526"/>
              </a:solidFill>
              <a:latin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内容占位符 1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1560513" y="2061210"/>
          <a:ext cx="8643620" cy="3648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225"/>
                <a:gridCol w="1270000"/>
                <a:gridCol w="1245235"/>
                <a:gridCol w="1141730"/>
                <a:gridCol w="1431925"/>
                <a:gridCol w="1130935"/>
                <a:gridCol w="1131570"/>
              </a:tblGrid>
              <a:tr h="121094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恶臭痰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铁锈色痰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黄绿色痰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痰白粘稠拉丝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大量稀薄浆液痰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粉红色泡沫痰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2400" b="1">
                          <a:solidFill>
                            <a:schemeClr val="lt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sym typeface="+mn-ea"/>
                        </a:rPr>
                        <a:t>砖红色胶冻状</a:t>
                      </a:r>
                      <a:endParaRPr lang="zh-CN" altLang="en-US" sz="2400" b="1">
                        <a:solidFill>
                          <a:schemeClr val="lt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</a:tr>
              <a:tr h="2437765"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厌氧菌感染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肺炎球菌肺炎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铜绿假单胞菌感染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真菌感染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包虫病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肺水肿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肺炎克雷伯杆菌肺炎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081723" y="1125220"/>
            <a:ext cx="4709160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（一）咳嗽与咳痰</a:t>
            </a:r>
            <a:r>
              <a:rPr lang="en-US" altLang="zh-CN" sz="2800" b="1">
                <a:solidFill>
                  <a:srgbClr val="232526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--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痰液评估</a:t>
            </a: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80378" y="549275"/>
            <a:ext cx="7136765" cy="709295"/>
          </a:xfrm>
        </p:spPr>
        <p:txBody>
          <a:bodyPr wrap="square" lIns="91440" tIns="45720" rIns="91440" bIns="45720" anchor="ctr"/>
          <a:p>
            <a:r>
              <a:rPr lang="zh-CN" altLang="en-US" sz="3600" b="1" dirty="0">
                <a:latin typeface="Times New Roman" panose="02020603050405020304" charset="0"/>
              </a:rPr>
              <a:t>二、呼吸系统疾病常见症状与体征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内容占位符 2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20000"/>
          </a:bodyPr>
          <a:lstStyle/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（二）肺源性呼吸困难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1.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吸气性呼吸困难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L="357505" marR="0" indent="-357505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232526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”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三凹征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“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、伴高调吸气性喉鸣音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L="357505" marR="0" indent="-357505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232526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三凹征因呼吸肌极度用力、胸腔负压增加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L="357505" marR="0" indent="-357505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232526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常见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+mn-cs"/>
              </a:rPr>
              <a:t>喉部、气管、大支气管狭窄与阻塞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2.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呼气性呼吸困难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L="357505" marR="0" indent="-357505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232526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常见支气管哮喘、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COPD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所致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+mn-cs"/>
              </a:rPr>
              <a:t>小支气管痉挛</a:t>
            </a:r>
            <a:endParaRPr kumimoji="0" lang="zh-CN" altLang="en-US" sz="2800" b="1" i="0" u="none" strike="noStrike" kern="1200" cap="none" spc="0" normalizeH="0" baseline="0" noProof="1">
              <a:solidFill>
                <a:srgbClr val="FF0000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232526"/>
              </a:buClr>
              <a:buSzPct val="80000"/>
              <a:buFont typeface="Arial" panose="020B0604020202020204" pitchFamily="34" charset="0"/>
              <a:buNone/>
            </a:pPr>
            <a:endParaRPr kumimoji="0" lang="zh-CN" altLang="en-US" sz="2800" b="1" i="0" u="none" strike="noStrike" kern="1200" cap="none" spc="0" normalizeH="0" baseline="0" noProof="1">
              <a:solidFill>
                <a:srgbClr val="FF0000"/>
              </a:solidFill>
              <a:latin typeface="Times New Roman" panose="02020603050405020304" charset="0"/>
              <a:cs typeface="+mn-cs"/>
            </a:endParaRPr>
          </a:p>
        </p:txBody>
      </p:sp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7136765" cy="709295"/>
          </a:xfrm>
        </p:spPr>
        <p:txBody>
          <a:bodyPr wrap="square" lIns="91440" tIns="45720" rIns="91440" bIns="45720" anchor="ctr"/>
          <a:p>
            <a:r>
              <a:rPr lang="zh-CN" altLang="en-US" sz="3600" b="1" dirty="0">
                <a:latin typeface="Times New Roman" panose="02020603050405020304" charset="0"/>
              </a:rPr>
              <a:t>二、呼吸系统疾病常见症状与体征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1916113" y="1042035"/>
            <a:ext cx="8291830" cy="5815965"/>
          </a:xfrm>
        </p:spPr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（二）肺源性呼吸困难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R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232526"/>
              </a:buClr>
              <a:buSzPct val="80000"/>
              <a:buFont typeface="Wingdings" panose="05000000000000000000" charset="0"/>
              <a:buChar char="p"/>
            </a:pPr>
            <a:r>
              <a:rPr kumimoji="0" lang="zh-CN" sz="2800" b="1" i="0" u="none" strike="noStrike" kern="1200" cap="none" spc="0" normalizeH="0" baseline="0" noProof="1">
                <a:solidFill>
                  <a:schemeClr val="tx1">
                    <a:lumMod val="50000"/>
                  </a:schemeClr>
                </a:solidFill>
                <a:latin typeface="Times New Roman" panose="02020603050405020304" charset="0"/>
                <a:cs typeface="+mn-cs"/>
              </a:rPr>
              <a:t>呼吸困难程度评估</a:t>
            </a:r>
            <a:endParaRPr kumimoji="0" lang="zh-CN" sz="2800" b="1" i="0" u="none" strike="noStrike" kern="1200" cap="none" spc="0" normalizeH="0" baseline="0" noProof="1">
              <a:solidFill>
                <a:schemeClr val="tx1">
                  <a:lumMod val="50000"/>
                </a:schemeClr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232526"/>
              </a:buClr>
              <a:buSzPct val="80000"/>
              <a:buFont typeface="Wingdings" panose="05000000000000000000" charset="0"/>
              <a:buNone/>
            </a:pPr>
            <a:endParaRPr kumimoji="0" lang="zh-CN" altLang="en-US" sz="2800" b="1" i="0" u="none" strike="noStrike" kern="1200" cap="none" spc="0" normalizeH="0" baseline="0" noProof="1">
              <a:solidFill>
                <a:srgbClr val="FF0000"/>
              </a:solidFill>
              <a:latin typeface="Times New Roman" panose="02020603050405020304" charset="0"/>
              <a:cs typeface="+mn-cs"/>
            </a:endParaRPr>
          </a:p>
        </p:txBody>
      </p:sp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xfrm>
            <a:off x="480378" y="332740"/>
            <a:ext cx="7136765" cy="709295"/>
          </a:xfrm>
        </p:spPr>
        <p:txBody>
          <a:bodyPr wrap="square" lIns="91440" tIns="45720" rIns="91440" bIns="45720" anchor="ctr"/>
          <a:p>
            <a:r>
              <a:rPr lang="zh-CN" altLang="en-US" sz="3600" b="1" dirty="0">
                <a:latin typeface="Times New Roman" panose="02020603050405020304" charset="0"/>
              </a:rPr>
              <a:t>二、呼吸系统疾病常见症状与体征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221548" y="2619375"/>
          <a:ext cx="801497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30"/>
                <a:gridCol w="2343150"/>
                <a:gridCol w="4784090"/>
              </a:tblGrid>
              <a:tr h="74422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程度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诱因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活动度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10896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轻度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≥</a:t>
                      </a: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中度、中度体力活动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HR</a:t>
                      </a: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↑</a:t>
                      </a: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，说话时有气促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中度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轻度体力活动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HR</a:t>
                      </a: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、</a:t>
                      </a: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增加不明显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  <a:p>
                      <a:pPr>
                        <a:buNone/>
                      </a:pP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重度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日常生活活动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HR</a:t>
                      </a: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、</a:t>
                      </a: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R</a:t>
                      </a: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↑</a:t>
                      </a: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a:t>明显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>
                        <a:buNone/>
                      </a:pP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内容占位符 2"/>
          <p:cNvSpPr>
            <a:spLocks noGrp="1"/>
          </p:cNvSpPr>
          <p:nvPr>
            <p:ph idx="1"/>
          </p:nvPr>
        </p:nvSpPr>
        <p:spPr>
          <a:xfrm>
            <a:off x="1627823" y="1184275"/>
            <a:ext cx="8608695" cy="5059680"/>
          </a:xfrm>
        </p:spPr>
        <p:txBody>
          <a:bodyPr anchor="t"/>
          <a:lstStyle/>
          <a:p>
            <a:pPr marL="0" indent="0" rtl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（三</a:t>
            </a:r>
            <a:r>
              <a:rPr lang="en-US" altLang="zh-CN" sz="2800" b="1">
                <a:solidFill>
                  <a:srgbClr val="232526"/>
                </a:solidFill>
                <a:latin typeface="Times New Roman" panose="02020603050405020304" charset="0"/>
              </a:rPr>
              <a:t>) </a:t>
            </a:r>
            <a:r>
              <a:rPr lang="zh-CN" altLang="en-US" sz="2800" b="1">
                <a:solidFill>
                  <a:srgbClr val="232526"/>
                </a:solidFill>
                <a:latin typeface="Times New Roman" panose="02020603050405020304" charset="0"/>
              </a:rPr>
              <a:t>咯血：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</a:rPr>
              <a:t>喉部及喉以下呼吸道及肺组织血管破裂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</a:endParaRPr>
          </a:p>
          <a:p>
            <a:pPr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</a:rPr>
              <a:t>常有先兆症状胸闷、喉痒、咳嗽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</a:endParaRPr>
          </a:p>
          <a:p>
            <a:pPr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charset="0"/>
              </a:rPr>
              <a:t>多为鲜红色、混有泡沫或痰、呈碱性</a:t>
            </a: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</a:endParaRPr>
          </a:p>
          <a:p>
            <a:pPr marL="0" indent="0" rtl="0">
              <a:lnSpc>
                <a:spcPct val="150000"/>
              </a:lnSpc>
              <a:buClr>
                <a:srgbClr val="232526"/>
              </a:buClr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</a:endParaRPr>
          </a:p>
          <a:p>
            <a:pPr marL="0" indent="0" rtl="0">
              <a:lnSpc>
                <a:spcPct val="150000"/>
              </a:lnSpc>
              <a:buClr>
                <a:srgbClr val="232526"/>
              </a:buClr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</a:endParaRPr>
          </a:p>
          <a:p>
            <a:pPr marL="0" indent="0" rtl="0">
              <a:lnSpc>
                <a:spcPct val="150000"/>
              </a:lnSpc>
              <a:buClr>
                <a:srgbClr val="232526"/>
              </a:buClr>
              <a:buFont typeface="Arial" panose="020B0604020202020204" pitchFamily="34" charset="0"/>
              <a:buNone/>
            </a:pPr>
            <a:endParaRPr lang="zh-CN" altLang="en-US" sz="2800" b="1">
              <a:solidFill>
                <a:srgbClr val="FF0000"/>
              </a:solidFill>
              <a:latin typeface="Times New Roman" panose="02020603050405020304" charset="0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159953" y="3510915"/>
          <a:ext cx="7582535" cy="2826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5260"/>
                <a:gridCol w="6137275"/>
              </a:tblGrid>
              <a:tr h="6153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咯血程度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量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6762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  <a:sym typeface="+mn-ea"/>
                        </a:rPr>
                        <a:t>少量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&lt;100ml/24h</a:t>
                      </a:r>
                      <a:endParaRPr lang="en-US" altLang="zh-CN" sz="2400" b="1"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  <a:sym typeface="+mn-ea"/>
                      </a:endParaRPr>
                    </a:p>
                  </a:txBody>
                  <a:tcPr/>
                </a:tc>
              </a:tr>
              <a:tr h="71183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中等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100ml-500ml/24h</a:t>
                      </a:r>
                      <a:endParaRPr lang="en-US" altLang="zh-CN" sz="2400" b="1"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大量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&gt;500ml/24h</a:t>
                      </a: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或</a:t>
                      </a:r>
                      <a:r>
                        <a:rPr lang="en-US" altLang="zh-CN" sz="2400" b="1">
                          <a:latin typeface="Times New Roman" panose="0202060305040502030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300ml/</a:t>
                      </a: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次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  <a:sym typeface="+mn-ea"/>
                      </a:endParaRPr>
                    </a:p>
                    <a:p>
                      <a:pPr algn="l">
                        <a:buNone/>
                      </a:pP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80378" y="332740"/>
            <a:ext cx="7136765" cy="709295"/>
          </a:xfrm>
        </p:spPr>
        <p:txBody>
          <a:bodyPr wrap="square" lIns="91440" tIns="45720" rIns="91440" bIns="45720" anchor="ctr"/>
          <a:p>
            <a:r>
              <a:rPr lang="zh-CN" altLang="en-US" sz="3600" b="1" dirty="0">
                <a:latin typeface="Times New Roman" panose="02020603050405020304" charset="0"/>
              </a:rPr>
              <a:t>二、呼吸系统疾病常见症状与体征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5270762" y="2852936"/>
            <a:ext cx="410758" cy="41076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4980676" y="1791303"/>
            <a:ext cx="364559" cy="364559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6724638" y="1380648"/>
            <a:ext cx="250975" cy="250975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6724915" y="2208193"/>
            <a:ext cx="564888" cy="5648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4009146" y="3934202"/>
            <a:ext cx="4585997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肺炎</a:t>
            </a:r>
            <a:endParaRPr lang="zh-CN" altLang="en-US" sz="44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  <a:p>
            <a:pPr algn="ctr"/>
            <a:r>
              <a:rPr lang="zh-CN" altLang="en-US" sz="44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（Pneumonia）</a:t>
            </a:r>
            <a:endParaRPr lang="zh-CN" altLang="en-US" sz="44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331901" y="1764471"/>
            <a:ext cx="1610824" cy="1452335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5549867" y="2074728"/>
            <a:ext cx="117489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02</a:t>
            </a:r>
            <a:endParaRPr lang="en-US" altLang="zh-CN" sz="48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845833" y="4653136"/>
            <a:ext cx="484404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8193"/>
          <p:cNvSpPr>
            <a:spLocks noGrp="1"/>
          </p:cNvSpPr>
          <p:nvPr>
            <p:ph type="title"/>
          </p:nvPr>
        </p:nvSpPr>
        <p:spPr>
          <a:xfrm>
            <a:off x="696595" y="549275"/>
            <a:ext cx="10975975" cy="508000"/>
          </a:xfrm>
        </p:spPr>
        <p:txBody>
          <a:bodyPr anchor="b">
            <a:normAutofit fontScale="90000"/>
          </a:bodyPr>
          <a:lstStyle/>
          <a:p>
            <a:r>
              <a:rPr lang="en-US" altLang="zh-CN" sz="4000" b="1">
                <a:latin typeface="Times New Roman" panose="02020603050405020304" charset="0"/>
              </a:rPr>
              <a:t>Case studey</a:t>
            </a:r>
            <a:endParaRPr lang="en-US" altLang="zh-CN" sz="4000" b="1">
              <a:latin typeface="Times New Roman" panose="02020603050405020304" charset="0"/>
            </a:endParaRPr>
          </a:p>
        </p:txBody>
      </p:sp>
      <p:sp>
        <p:nvSpPr>
          <p:cNvPr id="8195" name="内容占位符 8194"/>
          <p:cNvSpPr>
            <a:spLocks noGrp="1"/>
          </p:cNvSpPr>
          <p:nvPr>
            <p:ph idx="1"/>
          </p:nvPr>
        </p:nvSpPr>
        <p:spPr>
          <a:xfrm>
            <a:off x="610235" y="908685"/>
            <a:ext cx="10793730" cy="5351145"/>
          </a:xfrm>
        </p:spPr>
        <p:txBody>
          <a:bodyPr anchor="t">
            <a:normAutofit lnSpcReduction="10000"/>
          </a:bodyPr>
          <a:lstStyle/>
          <a:p>
            <a:pPr marL="357505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    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男性，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22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岁，因发热、咳嗽、咳铁锈色痰，伴右侧胸痛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天就诊。患者既往体健，起病前曾遭淋雨。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体检：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T39℃ 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P92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R26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分，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BP100/70mmHg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，神清，急性面容，口角有单纯疱疹，右下肺呼吸运动减弱，叩诊浊音，可闻及少量</a:t>
            </a:r>
            <a:r>
              <a:rPr lang="zh-CN" altLang="en-US" b="1">
                <a:latin typeface="Times New Roman" panose="02020603050405020304" charset="0"/>
                <a:sym typeface="+mn-ea"/>
              </a:rPr>
              <a:t>湿啰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音。 血常规检查：白细胞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15×10</a:t>
            </a:r>
            <a:r>
              <a:rPr kumimoji="0" lang="en-US" altLang="zh-CN" sz="2400" b="1" i="0" u="none" strike="noStrike" kern="1200" cap="none" spc="0" normalizeH="0" baseline="3000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9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/L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，中性粒细胞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85%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，胸部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X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线检查：右下肺大片浸润阴影。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endParaRPr kumimoji="0" lang="en-US" altLang="zh-CN" sz="24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1. 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怎么进行护理评估？</a:t>
            </a:r>
            <a:endParaRPr kumimoji="0" lang="zh-CN" altLang="en-US" sz="24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2. 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主要的护理诊断及相关因素？</a:t>
            </a:r>
            <a:endParaRPr kumimoji="0" lang="zh-CN" altLang="en-US" sz="24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</a:t>
            </a: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3. 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主要护理措施有哪些？</a:t>
            </a:r>
            <a:endParaRPr kumimoji="0" lang="zh-CN" altLang="en-US" sz="24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4. </a:t>
            </a:r>
            <a:r>
              <a:rPr kumimoji="0" lang="zh-CN" altLang="en-US" sz="24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怎么对患者实施健康教育？</a:t>
            </a:r>
            <a:endParaRPr kumimoji="0" lang="zh-CN" altLang="en-US" sz="24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1941513" y="254000"/>
            <a:ext cx="3857625" cy="709613"/>
          </a:xfrm>
        </p:spPr>
        <p:txBody>
          <a:bodyPr anchor="ctr"/>
          <a:lstStyle/>
          <a:p>
            <a:pPr rtl="0">
              <a:buClrTx/>
              <a:buSzTx/>
            </a:pPr>
            <a:r>
              <a:rPr lang="zh-CN" altLang="en-US" sz="3600" b="1" dirty="0">
                <a:latin typeface="Times New Roman" panose="02020603050405020304" charset="0"/>
              </a:rPr>
              <a:t>一、肺炎概述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  <p:sp>
        <p:nvSpPr>
          <p:cNvPr id="22530" name="内容占位符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（一）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概念（</a:t>
            </a:r>
            <a:r>
              <a:rPr kumimoji="0" 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Defination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）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357505" marR="0" indent="-35750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Char char="Ø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多因素引起，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感染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、理化因素、免疫损伤等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713038" y="2852738"/>
            <a:ext cx="2447925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zh-CN" sz="2800" strike="noStrike" noProof="1">
                <a:latin typeface="Times New Roman" panose="02020603050405020304" charset="0"/>
                <a:ea typeface="宋体" panose="02010600030101010101" pitchFamily="2" charset="-122"/>
              </a:rPr>
              <a:t>Pneumonia</a:t>
            </a:r>
            <a:endParaRPr lang="en-US" altLang="zh-CN" sz="2800" strike="noStrike" noProof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016501" y="3429000"/>
            <a:ext cx="2449513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2800" strike="noStrike" noProof="1">
                <a:latin typeface="Times New Roman" panose="02020603050405020304" charset="0"/>
                <a:ea typeface="宋体" panose="02010600030101010101" pitchFamily="2" charset="-122"/>
              </a:rPr>
              <a:t>终末气道</a:t>
            </a:r>
            <a:endParaRPr lang="zh-CN" altLang="en-US" sz="2800" strike="noStrike" noProof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016501" y="4035425"/>
            <a:ext cx="2449513" cy="5746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2800" strike="noStrike" noProof="1">
                <a:latin typeface="Times New Roman" panose="02020603050405020304" charset="0"/>
                <a:ea typeface="宋体" panose="02010600030101010101" pitchFamily="2" charset="-122"/>
              </a:rPr>
              <a:t>肺泡</a:t>
            </a:r>
            <a:endParaRPr lang="zh-CN" altLang="en-US" sz="2800" strike="noStrike" noProof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016501" y="4610100"/>
            <a:ext cx="2449513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2800" strike="noStrike" noProof="1">
                <a:latin typeface="Times New Roman" panose="02020603050405020304" charset="0"/>
                <a:ea typeface="宋体" panose="02010600030101010101" pitchFamily="2" charset="-122"/>
              </a:rPr>
              <a:t>肺间质</a:t>
            </a:r>
            <a:endParaRPr lang="zh-CN" altLang="en-US" sz="2800" strike="noStrike" noProof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7466013" y="2852738"/>
            <a:ext cx="2825750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zh-CN" sz="2800" strike="noStrike" noProof="1">
                <a:latin typeface="Times New Roman" panose="02020603050405020304" charset="0"/>
                <a:ea typeface="宋体" panose="02010600030101010101" pitchFamily="2" charset="-122"/>
              </a:rPr>
              <a:t>Inflammation</a:t>
            </a:r>
            <a:endParaRPr lang="en-US" altLang="zh-CN" sz="2800" strike="noStrike" noProof="1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8" name="左弧形箭头 7"/>
          <p:cNvSpPr/>
          <p:nvPr/>
        </p:nvSpPr>
        <p:spPr>
          <a:xfrm>
            <a:off x="4225926" y="3429000"/>
            <a:ext cx="719138" cy="14398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fontAlgn="base"/>
            <a:endParaRPr lang="zh-CN" altLang="en-US" sz="1800" strike="noStrike" noProof="1">
              <a:latin typeface="幼圆" panose="02010509060101010101" pitchFamily="1" charset="-122"/>
              <a:ea typeface="幼圆" panose="02010509060101010101" pitchFamily="1" charset="-122"/>
            </a:endParaRPr>
          </a:p>
        </p:txBody>
      </p:sp>
      <p:sp>
        <p:nvSpPr>
          <p:cNvPr id="9" name="下弧形箭头 8"/>
          <p:cNvSpPr/>
          <p:nvPr/>
        </p:nvSpPr>
        <p:spPr>
          <a:xfrm rot="17460000">
            <a:off x="7370763" y="3922713"/>
            <a:ext cx="1651000" cy="8001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fontAlgn="base"/>
            <a:endParaRPr lang="zh-CN" altLang="en-US" sz="1800" strike="noStrike" noProof="1">
              <a:latin typeface="幼圆" panose="02010509060101010101" pitchFamily="1" charset="-122"/>
              <a:ea typeface="幼圆" panose="02010509060101010101" pitchFamily="1" charset="-122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内容占位符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（二）分类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+mn-cs"/>
              </a:rPr>
              <a:t>病因</a:t>
            </a:r>
            <a:endParaRPr kumimoji="0" lang="zh-CN" altLang="en-US" sz="32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endParaRPr kumimoji="0" lang="zh-CN" altLang="en-US" sz="32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2054226" y="2000250"/>
          <a:ext cx="8064500" cy="406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125"/>
                <a:gridCol w="6048375"/>
              </a:tblGrid>
              <a:tr h="53276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病原菌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327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细菌性肺炎（常见）</a:t>
                      </a:r>
                      <a:endParaRPr lang="zh-CN" altLang="en-US" sz="2400" b="1">
                        <a:solidFill>
                          <a:srgbClr val="FF0000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肺炎链球菌</a:t>
                      </a: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、金葡菌、肺炎克雷伯杆菌、流感嗜血杆菌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非典型病原体肺炎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支原体、军团菌、衣原体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327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病毒性肺炎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冠状病毒、腺病毒、呼吸道合胞病毒、流感病毒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327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真菌性肺炎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白色念珠菌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327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其它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立克次体、卡氏肺囊虫等</a:t>
                      </a:r>
                      <a:endParaRPr lang="zh-CN" altLang="en-US" sz="2400" b="1"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1941513" y="254000"/>
            <a:ext cx="3857625" cy="709613"/>
          </a:xfrm>
        </p:spPr>
        <p:txBody>
          <a:bodyPr anchor="ctr"/>
          <a:p>
            <a:pPr rtl="0">
              <a:buClrTx/>
              <a:buSzTx/>
            </a:pPr>
            <a:r>
              <a:rPr lang="zh-CN" altLang="en-US" sz="3600" b="1" dirty="0">
                <a:latin typeface="Times New Roman" panose="02020603050405020304" charset="0"/>
              </a:rPr>
              <a:t>一、肺炎概述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148"/>
          <p:cNvSpPr txBox="1"/>
          <p:nvPr/>
        </p:nvSpPr>
        <p:spPr>
          <a:xfrm>
            <a:off x="4729373" y="260395"/>
            <a:ext cx="262308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学习目标</a:t>
            </a:r>
            <a:endParaRPr lang="zh-CN" alt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50" name="直接连接符 149"/>
          <p:cNvCxnSpPr/>
          <p:nvPr/>
        </p:nvCxnSpPr>
        <p:spPr>
          <a:xfrm flipV="1">
            <a:off x="7171055" y="619760"/>
            <a:ext cx="3816350" cy="152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36947" y="635283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" name="内容占位符 2"/>
          <p:cNvSpPr>
            <a:spLocks noGrp="1"/>
          </p:cNvSpPr>
          <p:nvPr/>
        </p:nvSpPr>
        <p:spPr>
          <a:xfrm>
            <a:off x="608330" y="1196340"/>
            <a:ext cx="10864850" cy="437261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1. </a:t>
            </a:r>
            <a:r>
              <a:rPr kumimoji="0" lang="zh-CN" altLang="en-US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识记：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复述呼吸系统的结构功能、肺炎的概念及护理评估要点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b="1" i="0" u="none" strike="noStrike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</a:rPr>
              <a:t>2. 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</a:rPr>
              <a:t>理解：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</a:rPr>
              <a:t>解释呼吸的调节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b="1" i="0" u="none" strike="noStrike" kern="1200" cap="none" spc="0" normalizeH="0" baseline="0" noProof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3. </a:t>
            </a:r>
            <a:r>
              <a:rPr kumimoji="0" lang="zh-CN" altLang="en-US" b="1" i="0" u="none" strike="noStrike" kern="1200" cap="none" spc="0" normalizeH="0" baseline="0" noProof="1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运用：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运用护理程序对肺炎病人实施整体护理；培养良好的护士职业行为和习惯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741045" y="1341120"/>
            <a:ext cx="6293485" cy="4526280"/>
          </a:xfrm>
        </p:spPr>
        <p:txBody>
          <a:bodyPr anchor="t"/>
          <a:lstStyle/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（二）分类</a:t>
            </a:r>
            <a:r>
              <a:rPr kumimoji="0" lang="en-US" altLang="zh-CN" sz="36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-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解剖</a:t>
            </a:r>
            <a:endParaRPr kumimoji="0" lang="zh-CN" altLang="en-US" sz="3600" b="1" i="0" u="none" strike="noStrike" kern="1200" cap="none" spc="0" normalizeH="0" baseline="0" noProof="1">
              <a:solidFill>
                <a:srgbClr val="FF0000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80000"/>
              <a:buFont typeface="Arial" panose="020B0604020202020204" pitchFamily="34" charset="0"/>
              <a:buNone/>
            </a:pPr>
            <a:r>
              <a:rPr kumimoji="0" lang="en-US" altLang="zh-CN" b="1" i="0" u="none" strike="noStrike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1. 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大叶性肺炎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（肺泡性肺炎）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致病菌：肺炎球菌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起始肺泡，累及整个肺段或肺叶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</a:t>
            </a:r>
            <a:r>
              <a:rPr kumimoji="0" lang="en-US" altLang="zh-CN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X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线为节段性片状密度增高影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99948" y="1831975"/>
            <a:ext cx="3307715" cy="3442970"/>
          </a:xfrm>
          <a:prstGeom prst="rect">
            <a:avLst/>
          </a:prstGeom>
        </p:spPr>
      </p:pic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1941513" y="254000"/>
            <a:ext cx="3857625" cy="709613"/>
          </a:xfrm>
        </p:spPr>
        <p:txBody>
          <a:bodyPr anchor="ctr"/>
          <a:lstStyle/>
          <a:p>
            <a:pPr rtl="0">
              <a:buClrTx/>
              <a:buSzTx/>
            </a:pPr>
            <a:r>
              <a:rPr lang="zh-CN" altLang="en-US" sz="3600" b="1" dirty="0">
                <a:latin typeface="Times New Roman" panose="02020603050405020304" charset="0"/>
              </a:rPr>
              <a:t>一、肺炎概述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624205" y="1268730"/>
            <a:ext cx="7534275" cy="4232275"/>
          </a:xfrm>
        </p:spPr>
        <p:txBody>
          <a:bodyPr anchor="t">
            <a:noAutofit/>
          </a:bodyPr>
          <a:lstStyle/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6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（二）分类</a:t>
            </a:r>
            <a:r>
              <a:rPr kumimoji="0" lang="en-US" altLang="zh-CN" sz="36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-</a:t>
            </a:r>
            <a:r>
              <a:rPr kumimoji="0" lang="zh-CN" altLang="en-US" sz="36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解剖</a:t>
            </a:r>
            <a:endParaRPr kumimoji="0" lang="zh-CN" altLang="en-US" sz="3600" b="1" i="0" u="none" strike="noStrike" kern="1200" cap="none" spc="0" normalizeH="0" baseline="0" noProof="1">
              <a:solidFill>
                <a:srgbClr val="FF0000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80000"/>
              <a:buFont typeface="Arial" panose="020B0604020202020204" pitchFamily="34" charset="0"/>
              <a:buNone/>
            </a:pPr>
            <a:r>
              <a:rPr kumimoji="0" lang="en-US" altLang="zh-CN" b="1" i="0" u="none" strike="noStrike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2. 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小叶性肺炎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（支气管肺炎）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致病菌：肺炎球菌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累及支/细支气管→终末细支气管、肺泡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</a:t>
            </a:r>
            <a:r>
              <a:rPr kumimoji="0" lang="en-US" altLang="zh-CN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X</a:t>
            </a:r>
            <a:r>
              <a:rPr kumimoji="0" lang="zh-CN" altLang="en-US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线沿肺纹理分布不规则斑片状阴影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buClr>
                <a:srgbClr val="47494B"/>
              </a:buClr>
              <a:buSzPct val="80000"/>
              <a:buFont typeface="Arial" panose="020B0604020202020204" pitchFamily="34" charset="0"/>
              <a:buNone/>
            </a:pP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7223" y="2205355"/>
            <a:ext cx="2943225" cy="3152775"/>
          </a:xfrm>
          <a:prstGeom prst="rect">
            <a:avLst/>
          </a:prstGeom>
        </p:spPr>
      </p:pic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1941513" y="254000"/>
            <a:ext cx="3857625" cy="709613"/>
          </a:xfrm>
        </p:spPr>
        <p:txBody>
          <a:bodyPr anchor="ctr"/>
          <a:lstStyle/>
          <a:p>
            <a:pPr rtl="0">
              <a:buClrTx/>
              <a:buSzTx/>
            </a:pPr>
            <a:r>
              <a:rPr lang="zh-CN" altLang="en-US" sz="3600" b="1" dirty="0">
                <a:latin typeface="Times New Roman" panose="02020603050405020304" charset="0"/>
              </a:rPr>
              <a:t>一、肺炎概述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1791653" y="1656715"/>
            <a:ext cx="5236210" cy="4526280"/>
          </a:xfrm>
        </p:spPr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（二）分类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解剖</a:t>
            </a:r>
            <a:endParaRPr kumimoji="0" lang="zh-CN" altLang="en-US" sz="3200" b="1" i="0" u="none" strike="noStrike" kern="1200" cap="none" spc="0" normalizeH="0" baseline="0" noProof="1">
              <a:solidFill>
                <a:srgbClr val="FF0000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80000"/>
              <a:buFont typeface="Arial" panose="020B0604020202020204" pitchFamily="34" charset="0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3. </a:t>
            </a:r>
            <a:r>
              <a:rPr kumimoji="0" lang="zh-CN" altLang="en-US" sz="2800" b="1" i="0" u="none" strike="noStrike" kern="1200" cap="none" spc="0" normalizeH="0" baseline="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间质性肺炎</a:t>
            </a:r>
            <a:endParaRPr kumimoji="0" lang="en-US" altLang="zh-CN" sz="2800" b="1" i="0" u="none" strike="noStrike" kern="1200" cap="none" spc="0" normalizeH="0" baseline="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累及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支气管壁及支气管周围</a:t>
            </a:r>
            <a:r>
              <a:rPr kumimoji="0" lang="zh-CN" altLang="en-US" sz="28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间质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以及</a:t>
            </a:r>
            <a:r>
              <a:rPr kumimoji="0" lang="zh-CN" altLang="en-US" sz="28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肺泡壁</a:t>
            </a:r>
            <a:endParaRPr lang="en-US" altLang="zh-CN" sz="2800" b="1" noProof="1" smtClean="0">
              <a:solidFill>
                <a:schemeClr val="tx1"/>
              </a:solidFill>
              <a:latin typeface="Times New Roman" panose="02020603050405020304" charset="0"/>
              <a:sym typeface="宋体" panose="02010600030101010101" pitchFamily="2" charset="-122"/>
            </a:endParaRPr>
          </a:p>
          <a:p>
            <a:pPr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US" altLang="zh-CN" sz="28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X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线为下肺不规则条索状阴影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800" b="1" smtClean="0">
                <a:solidFill>
                  <a:schemeClr val="tx1"/>
                </a:solidFill>
                <a:latin typeface="Times New Roman" panose="02020603050405020304" charset="0"/>
                <a:sym typeface="宋体" panose="02010600030101010101" pitchFamily="2" charset="-122"/>
              </a:rPr>
              <a:t>呼吸道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sym typeface="宋体" panose="02010600030101010101" pitchFamily="2" charset="-122"/>
              </a:rPr>
              <a:t>症状轻、异常体征</a:t>
            </a:r>
            <a:r>
              <a:rPr lang="zh-CN" altLang="en-US" sz="2800" b="1" smtClean="0">
                <a:solidFill>
                  <a:schemeClr val="tx1"/>
                </a:solidFill>
                <a:latin typeface="Times New Roman" panose="02020603050405020304" charset="0"/>
                <a:sym typeface="宋体" panose="02010600030101010101" pitchFamily="2" charset="-122"/>
              </a:rPr>
              <a:t>少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21843" y="2105025"/>
            <a:ext cx="3001645" cy="2964180"/>
          </a:xfrm>
          <a:prstGeom prst="rect">
            <a:avLst/>
          </a:prstGeom>
        </p:spPr>
      </p:pic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1941513" y="254000"/>
            <a:ext cx="3857625" cy="709613"/>
          </a:xfrm>
        </p:spPr>
        <p:txBody>
          <a:bodyPr anchor="ctr"/>
          <a:p>
            <a:pPr rtl="0">
              <a:buClrTx/>
              <a:buSzTx/>
            </a:pPr>
            <a:r>
              <a:rPr lang="zh-CN" altLang="en-US" sz="3600" b="1" dirty="0">
                <a:latin typeface="Times New Roman" panose="02020603050405020304" charset="0"/>
              </a:rPr>
              <a:t>一、肺炎概述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2439988" y="1573530"/>
            <a:ext cx="7315200" cy="21431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为什么间质性肺炎呼吸道症状轻</a:t>
            </a:r>
            <a:endParaRPr lang="zh-CN" altLang="en-US" sz="2600">
              <a:solidFill>
                <a:srgbClr val="00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7697788" y="6214745"/>
            <a:ext cx="1543050" cy="411480"/>
          </a:xfrm>
          <a:prstGeom prst="roundRect">
            <a:avLst/>
          </a:prstGeom>
          <a:solidFill>
            <a:srgbClr val="808080"/>
          </a:solidFill>
          <a:ln w="381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p>
            <a:pPr algn="ctr"/>
            <a:r>
              <a:rPr lang="zh-CN" altLang="en-US" sz="1600">
                <a:solidFill>
                  <a:srgbClr val="FFFFFF"/>
                </a:solidFill>
                <a:latin typeface="Times New Roman" panose="02020603050405020304" charset="0"/>
                <a:ea typeface="宋体" panose="02010600030101010101" pitchFamily="2" charset="-122"/>
              </a:rPr>
              <a:t>作答</a:t>
            </a:r>
            <a:endParaRPr lang="zh-CN" altLang="en-US" sz="1600">
              <a:solidFill>
                <a:srgbClr val="FFFFFF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1525588" y="5848985"/>
            <a:ext cx="9144000" cy="365760"/>
          </a:xfrm>
          <a:prstGeom prst="rect">
            <a:avLst/>
          </a:prstGeom>
          <a:solidFill>
            <a:srgbClr val="FBFAE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p>
            <a:pPr lvl="0" algn="l">
              <a:buNone/>
            </a:pPr>
            <a:r>
              <a:rPr lang="zh-CN" altLang="en-US" sz="1200">
                <a:solidFill>
                  <a:srgbClr val="F84F4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正常使用主观题需2.0以上版本雨课堂</a:t>
            </a:r>
            <a:endParaRPr lang="zh-CN" altLang="en-US" sz="1200">
              <a:solidFill>
                <a:srgbClr val="F84F4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0113" y="1812290"/>
            <a:ext cx="2219325" cy="2114550"/>
          </a:xfrm>
          <a:prstGeom prst="rect">
            <a:avLst/>
          </a:prstGeom>
        </p:spPr>
      </p:pic>
      <p:grpSp>
        <p:nvGrpSpPr>
          <p:cNvPr id="11" name="组合 10"/>
          <p:cNvGrpSpPr/>
          <p:nvPr>
            <p:custDataLst>
              <p:tags r:id="rId5"/>
            </p:custDataLst>
          </p:nvPr>
        </p:nvGrpSpPr>
        <p:grpSpPr>
          <a:xfrm>
            <a:off x="-317" y="0"/>
            <a:ext cx="9144000" cy="635000"/>
            <a:chOff x="-2403" y="0"/>
            <a:chExt cx="14400" cy="1000"/>
          </a:xfrm>
        </p:grpSpPr>
        <p:sp>
          <p:nvSpPr>
            <p:cNvPr id="7" name="TitleBackground"/>
            <p:cNvSpPr/>
            <p:nvPr>
              <p:custDataLst>
                <p:tags r:id="rId6"/>
              </p:custDataLst>
            </p:nvPr>
          </p:nvSpPr>
          <p:spPr>
            <a:xfrm>
              <a:off x="-2403" y="0"/>
              <a:ext cx="14400" cy="1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ColorBlock"/>
            <p:cNvSpPr/>
            <p:nvPr>
              <p:custDataLst>
                <p:tags r:id="rId7"/>
              </p:custDataLst>
            </p:nvPr>
          </p:nvSpPr>
          <p:spPr>
            <a:xfrm>
              <a:off x="-2403" y="0"/>
              <a:ext cx="300" cy="1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" name="TypeText"/>
            <p:cNvSpPr txBox="1"/>
            <p:nvPr>
              <p:custDataLst>
                <p:tags r:id="rId8"/>
              </p:custDataLst>
            </p:nvPr>
          </p:nvSpPr>
          <p:spPr>
            <a:xfrm>
              <a:off x="-2003" y="0"/>
              <a:ext cx="3000" cy="1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p>
              <a:pPr lvl="0" algn="l">
                <a:buNone/>
              </a:pPr>
              <a:r>
                <a:rPr lang="zh-CN" altLang="en-US" sz="2600">
                  <a:solidFill>
                    <a:srgbClr val="00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主观题</a:t>
              </a:r>
              <a:endParaRPr lang="zh-CN" altLang="en-US" sz="260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10" name="TipText"/>
            <p:cNvSpPr txBox="1"/>
            <p:nvPr>
              <p:custDataLst>
                <p:tags r:id="rId9"/>
              </p:custDataLst>
            </p:nvPr>
          </p:nvSpPr>
          <p:spPr>
            <a:xfrm>
              <a:off x="-155" y="172"/>
              <a:ext cx="3600" cy="8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p>
              <a:pPr lvl="0" algn="l">
                <a:buNone/>
              </a:pPr>
              <a:r>
                <a:rPr lang="zh-CN" altLang="en-US" sz="2000">
                  <a:solidFill>
                    <a:srgbClr val="808080"/>
                  </a:solidFill>
                  <a:latin typeface="Times New Roman" panose="02020603050405020304" charset="0"/>
                  <a:ea typeface="宋体" panose="02010600030101010101" pitchFamily="2" charset="-122"/>
                  <a:cs typeface="微软雅黑" panose="020B0503020204020204" charset="-122"/>
                </a:rPr>
                <a:t>10分</a:t>
              </a:r>
              <a:endParaRPr lang="zh-CN" altLang="en-US" sz="2000">
                <a:solidFill>
                  <a:srgbClr val="80808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endParaRPr>
            </a:p>
          </p:txBody>
        </p:sp>
      </p:grpSp>
      <p:pic>
        <p:nvPicPr>
          <p:cNvPr id="4" name="图片 3" descr="tmp4D94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0645775" y="63500"/>
            <a:ext cx="1422400" cy="50800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内容占位符 2"/>
          <p:cNvSpPr>
            <a:spLocks noGrp="1"/>
          </p:cNvSpPr>
          <p:nvPr>
            <p:ph idx="1"/>
          </p:nvPr>
        </p:nvSpPr>
        <p:spPr>
          <a:xfrm>
            <a:off x="913130" y="981075"/>
            <a:ext cx="10779125" cy="5059680"/>
          </a:xfrm>
        </p:spPr>
        <p:txBody>
          <a:bodyPr anchor="t">
            <a:normAutofit fontScale="90000" lnSpcReduction="20000"/>
          </a:bodyPr>
          <a:lstStyle/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4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（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二）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分类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-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latin typeface="Times New Roman" panose="02020603050405020304" charset="0"/>
                <a:cs typeface="+mn-cs"/>
              </a:rPr>
              <a:t>环境</a:t>
            </a:r>
            <a:endParaRPr kumimoji="0" lang="zh-CN" altLang="en-US" sz="2800" b="1" i="0" u="none" strike="noStrike" kern="1200" cap="none" spc="0" normalizeH="0" baseline="0" noProof="1">
              <a:solidFill>
                <a:srgbClr val="FF0000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1.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社区获得性肺炎（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CAP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）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概念：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院外感染的肺实质炎症，包括明确潜伏期的病原体感染而在入院后平均潜伏期内发病的肺炎  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肺炎链球菌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为主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2.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医院获得性肺炎（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HAP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）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概念：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入院时不存在、也不在潜伏期，在住院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48h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后发生的感染，也包括出院后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48h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内发生的感染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R="0" indent="0" algn="just" defTabSz="914400" rtl="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铜绿假单胞菌、大肠杆菌、金葡菌等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1941513" y="254000"/>
            <a:ext cx="3857625" cy="709613"/>
          </a:xfrm>
        </p:spPr>
        <p:txBody>
          <a:bodyPr anchor="ctr"/>
          <a:lstStyle/>
          <a:p>
            <a:pPr rtl="0">
              <a:buClrTx/>
              <a:buSzTx/>
            </a:pPr>
            <a:r>
              <a:rPr lang="zh-CN" altLang="en-US" sz="3600" b="1" dirty="0">
                <a:latin typeface="Times New Roman" panose="02020603050405020304" charset="0"/>
              </a:rPr>
              <a:t>一、肺炎概述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标题 1"/>
          <p:cNvSpPr>
            <a:spLocks noGrp="1"/>
          </p:cNvSpPr>
          <p:nvPr>
            <p:ph type="title"/>
          </p:nvPr>
        </p:nvSpPr>
        <p:spPr>
          <a:xfrm>
            <a:off x="264478" y="260985"/>
            <a:ext cx="8291513" cy="709613"/>
          </a:xfrm>
        </p:spPr>
        <p:txBody>
          <a:bodyPr anchor="ctr"/>
          <a:lstStyle/>
          <a:p>
            <a:pPr rtl="0">
              <a:buClrTx/>
              <a:buSz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  <p:sp>
        <p:nvSpPr>
          <p:cNvPr id="51202" name="内容占位符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（一）概述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357505" marR="0" indent="-35750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CAP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（首位）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357505" marR="0" indent="-35750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肺炎链球菌引起（鼻咽腔中寄居）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357505" marR="0" indent="-35750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飞沫传播、冬春季高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357505" marR="0" indent="-357505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感染后获特异性免疫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357505" marR="0" indent="-357505" algn="l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Char char="Ø"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人群：青壮年及老年人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</a:pP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  <p:pic>
        <p:nvPicPr>
          <p:cNvPr id="5632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80226" y="3382963"/>
            <a:ext cx="2319337" cy="1673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标题 8193"/>
          <p:cNvSpPr>
            <a:spLocks noGrp="1"/>
          </p:cNvSpPr>
          <p:nvPr>
            <p:ph type="title"/>
          </p:nvPr>
        </p:nvSpPr>
        <p:spPr>
          <a:xfrm>
            <a:off x="610235" y="405130"/>
            <a:ext cx="10975975" cy="508000"/>
          </a:xfrm>
        </p:spPr>
        <p:txBody>
          <a:bodyPr anchor="b">
            <a:normAutofit fontScale="90000"/>
          </a:bodyPr>
          <a:lstStyle/>
          <a:p>
            <a:r>
              <a:rPr lang="zh-CN" altLang="en-US" sz="3600" b="1" dirty="0">
                <a:latin typeface="Times New Roman" panose="02020603050405020304" charset="0"/>
              </a:rPr>
              <a:t>Case studey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  <p:sp>
        <p:nvSpPr>
          <p:cNvPr id="8195" name="内容占位符 8194"/>
          <p:cNvSpPr>
            <a:spLocks noGrp="1"/>
          </p:cNvSpPr>
          <p:nvPr>
            <p:ph idx="1"/>
          </p:nvPr>
        </p:nvSpPr>
        <p:spPr>
          <a:xfrm>
            <a:off x="896620" y="850900"/>
            <a:ext cx="10689590" cy="4932680"/>
          </a:xfrm>
        </p:spPr>
        <p:txBody>
          <a:bodyPr anchor="t"/>
          <a:lstStyle/>
          <a:p>
            <a:pPr marL="357505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  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男性，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岁，因发热、咳嗽、咳铁锈色痰，伴右侧胸痛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天就诊。患者既往体健，起病前曾遭淋雨。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体检：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T39℃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P92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R26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BP100/70mmHg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，神清，急性面容，口角有单纯疱疹，右下肺呼吸运动减弱，叩诊浊音，可闻及少量</a:t>
            </a:r>
            <a:r>
              <a:rPr lang="zh-CN" altLang="en-US" sz="2800" b="1">
                <a:latin typeface="Times New Roman" panose="02020603050405020304" charset="0"/>
                <a:sym typeface="+mn-ea"/>
              </a:rPr>
              <a:t>湿啰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音。 血常规检查：白细胞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15×10</a:t>
            </a:r>
            <a:r>
              <a:rPr kumimoji="0" lang="en-US" altLang="zh-CN" sz="2800" b="1" i="0" u="none" strike="noStrike" kern="1200" cap="none" spc="0" normalizeH="0" baseline="3000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9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/L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，中性粒细胞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85%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，胸部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X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线检查：右下肺大片浸润阴影。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endParaRPr kumimoji="0" lang="en-US" altLang="zh-CN" sz="28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1.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怎么进行护理评估？</a:t>
            </a:r>
            <a:endParaRPr kumimoji="0" lang="zh-CN" altLang="en-US" sz="28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内容占位符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（二）护理评估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1.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健康使：诱因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4708" y="3051175"/>
            <a:ext cx="1723390" cy="1704340"/>
          </a:xfrm>
          <a:prstGeom prst="ellipse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178" y="3051175"/>
            <a:ext cx="1750695" cy="1704340"/>
          </a:xfrm>
          <a:prstGeom prst="ellipse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rcRect l="6440" r="10725"/>
          <a:stretch>
            <a:fillRect/>
          </a:stretch>
        </p:blipFill>
        <p:spPr>
          <a:xfrm>
            <a:off x="5842318" y="3051175"/>
            <a:ext cx="1810385" cy="1724660"/>
          </a:xfrm>
          <a:prstGeom prst="ellipse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053" y="3112135"/>
            <a:ext cx="2256155" cy="1663700"/>
          </a:xfrm>
          <a:prstGeom prst="ellipse">
            <a:avLst/>
          </a:prstGeom>
        </p:spPr>
      </p:pic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内容占位符 2"/>
          <p:cNvSpPr>
            <a:spLocks noGrp="1"/>
          </p:cNvSpPr>
          <p:nvPr>
            <p:ph idx="1"/>
          </p:nvPr>
        </p:nvSpPr>
        <p:spPr>
          <a:xfrm>
            <a:off x="808990" y="1075055"/>
            <a:ext cx="8860790" cy="5059680"/>
          </a:xfrm>
        </p:spPr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（二）护理评估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</a:pP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2.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身体状况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---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症状</a:t>
            </a:r>
            <a:endParaRPr kumimoji="0" lang="zh-CN" altLang="en-US" sz="32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1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）寒战、高热：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T&gt;39</a:t>
            </a:r>
            <a:r>
              <a:rPr kumimoji="0" lang="en-US" altLang="zh-CN" sz="3200" b="1" i="0" u="none" strike="noStrike" kern="1200" cap="none" spc="0" normalizeH="0" baseline="3000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0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C</a:t>
            </a: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（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2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）咳嗽、咳痰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初期刺激性干咳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实变期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血痰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/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铁锈色痰</a:t>
            </a:r>
            <a:endParaRPr kumimoji="0" lang="zh-CN" altLang="en-US" sz="32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后期粘液脓性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89433" y="2493010"/>
            <a:ext cx="3321685" cy="24720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2439988" y="635000"/>
            <a:ext cx="7315200" cy="21431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为什么肺炎链球菌肺炎病人会咳铁锈色痰？</a:t>
            </a:r>
            <a:endParaRPr lang="zh-CN" altLang="en-US" sz="2600">
              <a:solidFill>
                <a:srgbClr val="00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7697788" y="6214745"/>
            <a:ext cx="1543050" cy="411480"/>
          </a:xfrm>
          <a:prstGeom prst="roundRect">
            <a:avLst/>
          </a:prstGeom>
          <a:solidFill>
            <a:srgbClr val="808080"/>
          </a:solidFill>
          <a:ln w="381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p>
            <a:pPr algn="ctr"/>
            <a:r>
              <a:rPr lang="zh-CN" altLang="en-US" sz="1600">
                <a:solidFill>
                  <a:srgbClr val="FFFFFF"/>
                </a:solidFill>
                <a:latin typeface="Times New Roman" panose="02020603050405020304" charset="0"/>
                <a:ea typeface="宋体" panose="02010600030101010101" pitchFamily="2" charset="-122"/>
              </a:rPr>
              <a:t>作答</a:t>
            </a:r>
            <a:endParaRPr lang="zh-CN" altLang="en-US" sz="1600">
              <a:solidFill>
                <a:srgbClr val="FFFFFF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1525588" y="5848985"/>
            <a:ext cx="9144000" cy="365760"/>
          </a:xfrm>
          <a:prstGeom prst="rect">
            <a:avLst/>
          </a:prstGeom>
          <a:solidFill>
            <a:srgbClr val="FBFAE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>
            <a:noAutofit/>
          </a:bodyPr>
          <a:p>
            <a:pPr lvl="0" algn="l">
              <a:buNone/>
            </a:pPr>
            <a:r>
              <a:rPr lang="zh-CN" altLang="en-US" sz="1200">
                <a:solidFill>
                  <a:srgbClr val="F84F4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正常使用主观题需2.0以上版本雨课堂</a:t>
            </a:r>
            <a:endParaRPr lang="zh-CN" altLang="en-US" sz="1200">
              <a:solidFill>
                <a:srgbClr val="F84F4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grpSp>
        <p:nvGrpSpPr>
          <p:cNvPr id="11" name="组合 10"/>
          <p:cNvGrpSpPr/>
          <p:nvPr>
            <p:custDataLst>
              <p:tags r:id="rId4"/>
            </p:custDataLst>
          </p:nvPr>
        </p:nvGrpSpPr>
        <p:grpSpPr>
          <a:xfrm>
            <a:off x="318" y="0"/>
            <a:ext cx="9144000" cy="635000"/>
            <a:chOff x="-2402" y="0"/>
            <a:chExt cx="14400" cy="1000"/>
          </a:xfrm>
        </p:grpSpPr>
        <p:sp>
          <p:nvSpPr>
            <p:cNvPr id="7" name="TitleBackground"/>
            <p:cNvSpPr/>
            <p:nvPr>
              <p:custDataLst>
                <p:tags r:id="rId5"/>
              </p:custDataLst>
            </p:nvPr>
          </p:nvSpPr>
          <p:spPr>
            <a:xfrm>
              <a:off x="-2402" y="0"/>
              <a:ext cx="14400" cy="1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" name="ColorBlock"/>
            <p:cNvSpPr/>
            <p:nvPr>
              <p:custDataLst>
                <p:tags r:id="rId6"/>
              </p:custDataLst>
            </p:nvPr>
          </p:nvSpPr>
          <p:spPr>
            <a:xfrm>
              <a:off x="-2402" y="0"/>
              <a:ext cx="300" cy="1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9" name="TypeText"/>
            <p:cNvSpPr txBox="1"/>
            <p:nvPr>
              <p:custDataLst>
                <p:tags r:id="rId7"/>
              </p:custDataLst>
            </p:nvPr>
          </p:nvSpPr>
          <p:spPr>
            <a:xfrm>
              <a:off x="-2002" y="0"/>
              <a:ext cx="3000" cy="1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p>
              <a:pPr lvl="0" algn="l">
                <a:buNone/>
              </a:pPr>
              <a:r>
                <a:rPr lang="zh-CN" altLang="en-US" sz="2600">
                  <a:solidFill>
                    <a:srgbClr val="000000"/>
                  </a:solidFill>
                  <a:latin typeface="Times New Roman" panose="02020603050405020304" charset="0"/>
                  <a:ea typeface="宋体" panose="02010600030101010101" pitchFamily="2" charset="-122"/>
                </a:rPr>
                <a:t>主观题</a:t>
              </a:r>
              <a:endParaRPr lang="zh-CN" altLang="en-US" sz="260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endParaRPr>
            </a:p>
          </p:txBody>
        </p:sp>
        <p:sp>
          <p:nvSpPr>
            <p:cNvPr id="10" name="TipText"/>
            <p:cNvSpPr txBox="1"/>
            <p:nvPr>
              <p:custDataLst>
                <p:tags r:id="rId8"/>
              </p:custDataLst>
            </p:nvPr>
          </p:nvSpPr>
          <p:spPr>
            <a:xfrm>
              <a:off x="-154" y="172"/>
              <a:ext cx="3600" cy="8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p>
              <a:pPr lvl="0" algn="l">
                <a:buNone/>
              </a:pPr>
              <a:r>
                <a:rPr lang="zh-CN" altLang="en-US" sz="2000">
                  <a:solidFill>
                    <a:srgbClr val="808080"/>
                  </a:solidFill>
                  <a:latin typeface="Times New Roman" panose="02020603050405020304" charset="0"/>
                  <a:ea typeface="宋体" panose="02010600030101010101" pitchFamily="2" charset="-122"/>
                  <a:cs typeface="微软雅黑" panose="020B0503020204020204" charset="-122"/>
                </a:rPr>
                <a:t>10分</a:t>
              </a:r>
              <a:endParaRPr lang="zh-CN" altLang="en-US" sz="2000">
                <a:solidFill>
                  <a:srgbClr val="80808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endParaRPr>
            </a:p>
          </p:txBody>
        </p:sp>
      </p:grpSp>
      <p:pic>
        <p:nvPicPr>
          <p:cNvPr id="4" name="图片 3" descr="tmpDDC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0645775" y="63500"/>
            <a:ext cx="1422400" cy="50800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Box 148"/>
          <p:cNvSpPr txBox="1"/>
          <p:nvPr/>
        </p:nvSpPr>
        <p:spPr>
          <a:xfrm>
            <a:off x="4729373" y="260395"/>
            <a:ext cx="262308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重难点</a:t>
            </a:r>
            <a:endParaRPr lang="zh-CN" alt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50" name="直接连接符 149"/>
          <p:cNvCxnSpPr/>
          <p:nvPr/>
        </p:nvCxnSpPr>
        <p:spPr>
          <a:xfrm flipV="1">
            <a:off x="7171055" y="619760"/>
            <a:ext cx="3816350" cy="152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36947" y="635283"/>
            <a:ext cx="43924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" name="内容占位符 2"/>
          <p:cNvSpPr>
            <a:spLocks noGrp="1"/>
          </p:cNvSpPr>
          <p:nvPr/>
        </p:nvSpPr>
        <p:spPr>
          <a:xfrm>
            <a:off x="1659255" y="980440"/>
            <a:ext cx="9328150" cy="522605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一、重点</a:t>
            </a:r>
            <a:endParaRPr kumimoji="0" lang="zh-CN" altLang="en-US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1. </a:t>
            </a:r>
            <a:r>
              <a:rPr lang="zh-CN" altLang="en-US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呼吸系统组成</a:t>
            </a:r>
            <a:endParaRPr lang="zh-CN" altLang="en-US" b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sym typeface="+mn-ea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2. </a:t>
            </a:r>
            <a:r>
              <a:rPr lang="zh-CN" altLang="en-US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呼吸系统常见症状及体征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3. </a:t>
            </a:r>
            <a:r>
              <a:rPr lang="zh-CN" altLang="en-US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肺炎链球菌肺炎临床表现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3. </a:t>
            </a:r>
            <a:r>
              <a:rPr lang="zh-CN" altLang="en-US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清理呼吸道无效的护理措施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二、难点</a:t>
            </a:r>
            <a:endParaRPr kumimoji="0" lang="zh-CN" altLang="en-US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1. </a:t>
            </a:r>
            <a:r>
              <a:rPr lang="zh-CN" altLang="en-US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肺的组织结构；呼吸的调节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en-US" altLang="zh-CN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2. </a:t>
            </a:r>
            <a:r>
              <a:rPr lang="zh-CN" altLang="en-US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肺炎链球菌病人的护理评估及护理诊断</a:t>
            </a: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内容占位符 2"/>
          <p:cNvSpPr>
            <a:spLocks noGrp="1"/>
          </p:cNvSpPr>
          <p:nvPr>
            <p:ph idx="1"/>
          </p:nvPr>
        </p:nvSpPr>
        <p:spPr>
          <a:xfrm>
            <a:off x="1195705" y="1075055"/>
            <a:ext cx="5351145" cy="5059680"/>
          </a:xfrm>
        </p:spPr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（二）护理评估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</a:pP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2.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身体状况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---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症状</a:t>
            </a:r>
            <a:endParaRPr kumimoji="0" lang="zh-CN" altLang="en-US" sz="32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（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3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）胸痛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-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因累及胸膜所致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早期最常见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刺激性刺痛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吸气及咳嗽加重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17043" y="2136140"/>
            <a:ext cx="3766185" cy="2586355"/>
          </a:xfrm>
          <a:prstGeom prst="rect">
            <a:avLst/>
          </a:prstGeom>
        </p:spPr>
      </p:pic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内容占位符 2"/>
          <p:cNvSpPr>
            <a:spLocks noGrp="1"/>
          </p:cNvSpPr>
          <p:nvPr>
            <p:ph idx="1"/>
          </p:nvPr>
        </p:nvSpPr>
        <p:spPr>
          <a:xfrm>
            <a:off x="840740" y="1341120"/>
            <a:ext cx="9398000" cy="4552950"/>
          </a:xfrm>
        </p:spPr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（二）护理评估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2.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身体状况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---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体征</a:t>
            </a:r>
            <a:endParaRPr kumimoji="0" lang="zh-CN" altLang="en-US" sz="28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1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） 典型体征</a:t>
            </a:r>
            <a:endParaRPr kumimoji="0" lang="zh-CN" altLang="en-US" sz="28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 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-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急性病人、面颊绯红，呼吸急促、鼻翼扇动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 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-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部分出现口唇、鼻周单纯性疱疹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）实变期（肺部体征早期不明显）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 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A.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视：患侧胸廓活动受限  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  B.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触：语颤增强       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 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C.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叩：浊音 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  D.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听：呼吸音减弱或消失，消散期湿啰音</a:t>
            </a:r>
            <a:endParaRPr kumimoji="0" lang="en-US" altLang="zh-CN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内容占位符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（三）辅助检查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   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1.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血常规检查                  </a:t>
            </a: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91703" y="2770505"/>
            <a:ext cx="3614738" cy="322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fontAlgn="base">
              <a:buFont typeface="Wingdings" panose="05000000000000000000" charset="0"/>
              <a:buChar char="p"/>
            </a:pPr>
            <a:r>
              <a:rPr lang="en-US" altLang="zh-CN" sz="28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 </a:t>
            </a:r>
            <a:r>
              <a:rPr lang="zh-CN" altLang="en-US" sz="28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细菌性：</a:t>
            </a:r>
            <a:endParaRPr lang="zh-CN" altLang="en-US" sz="2800" b="1" strike="noStrike" noProof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algn="l" fontAlgn="base">
              <a:buFont typeface="Wingdings" panose="05000000000000000000" charset="0"/>
            </a:pPr>
            <a:r>
              <a:rPr lang="en-US" altLang="zh-CN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-WBC</a:t>
            </a:r>
            <a:r>
              <a:rPr lang="zh-CN" altLang="en-US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（</a:t>
            </a:r>
            <a:r>
              <a:rPr lang="en-US" altLang="zh-CN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10-30</a:t>
            </a:r>
            <a:r>
              <a:rPr lang="zh-CN" altLang="en-US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）</a:t>
            </a:r>
            <a:r>
              <a:rPr lang="en-US" altLang="zh-CN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x10</a:t>
            </a:r>
            <a:r>
              <a:rPr lang="en-US" altLang="zh-CN" sz="2400" b="1" strike="noStrike" baseline="30000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9</a:t>
            </a:r>
            <a:r>
              <a:rPr lang="en-US" altLang="zh-CN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/L</a:t>
            </a:r>
            <a:endParaRPr lang="en-US" altLang="zh-CN" sz="2400" b="1" strike="noStrike" noProof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algn="l" fontAlgn="base">
              <a:buFont typeface="Wingdings" panose="05000000000000000000" charset="0"/>
            </a:pPr>
            <a:r>
              <a:rPr lang="zh-CN" altLang="en-US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（正常：</a:t>
            </a:r>
            <a:r>
              <a:rPr lang="en-US" altLang="zh-CN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4-10</a:t>
            </a:r>
            <a:r>
              <a:rPr lang="zh-CN" altLang="en-US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）</a:t>
            </a:r>
            <a:endParaRPr lang="en-US" altLang="zh-CN" sz="2400" b="1" strike="noStrike" noProof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algn="l" fontAlgn="base">
              <a:buFont typeface="Wingdings" panose="05000000000000000000" charset="0"/>
            </a:pPr>
            <a:r>
              <a:rPr lang="en-US" altLang="zh-CN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-</a:t>
            </a:r>
            <a:r>
              <a:rPr lang="zh-CN" altLang="en-US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中性粒细胞</a:t>
            </a:r>
            <a:r>
              <a:rPr lang="en-US" altLang="zh-CN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&gt;80%</a:t>
            </a:r>
            <a:endParaRPr lang="en-US" altLang="zh-CN" sz="2400" b="1" strike="noStrike" noProof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algn="l" fontAlgn="base">
              <a:buFont typeface="Wingdings" panose="05000000000000000000" charset="0"/>
            </a:pPr>
            <a:r>
              <a:rPr lang="en-US" altLang="zh-CN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(</a:t>
            </a:r>
            <a:r>
              <a:rPr lang="zh-CN" altLang="en-US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正常：</a:t>
            </a:r>
            <a:r>
              <a:rPr lang="en-US" altLang="zh-CN" sz="24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50%-70%)</a:t>
            </a:r>
            <a:endParaRPr lang="zh-CN" altLang="en-US" sz="2800" b="1" strike="noStrike" noProof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  <a:p>
            <a:pPr algn="just" fontAlgn="base"/>
            <a:endParaRPr lang="en-US" altLang="zh-CN" sz="2800" b="1" strike="noStrike" noProof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76316" y="2770505"/>
            <a:ext cx="3398838" cy="322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marL="457200" lvl="0" indent="-457200" algn="just" fontAlgn="base">
              <a:buFont typeface="Wingdings" panose="05000000000000000000" charset="0"/>
              <a:buChar char="p"/>
            </a:pPr>
            <a:r>
              <a:rPr lang="zh-CN" altLang="en-US" sz="2800" b="1" strike="noStrike" noProof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最好在使用抗生素之前进行检查</a:t>
            </a:r>
            <a:endParaRPr lang="zh-CN" altLang="en-US" sz="2800" b="1" strike="noStrike" noProof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  <a:sym typeface="+mn-ea"/>
            </a:endParaRPr>
          </a:p>
          <a:p>
            <a:pPr lvl="0" algn="just" fontAlgn="base"/>
            <a:endParaRPr lang="zh-CN" altLang="en-US" sz="2800" b="1" strike="noStrike" noProof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xfrm>
            <a:off x="1780858" y="1565910"/>
            <a:ext cx="4267200" cy="3726815"/>
          </a:xfrm>
        </p:spPr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en-US" altLang="zh-CN" sz="36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（三）辅助检查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2.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细菌学检查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（1）痰涂片：初诊 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（2）痰培养：24-48h可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         确定病原体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（3）血培养：可确诊</a:t>
            </a: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48058" y="2500630"/>
            <a:ext cx="4352925" cy="26765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888" y="2436495"/>
            <a:ext cx="3775075" cy="2804795"/>
          </a:xfrm>
          <a:prstGeom prst="rect">
            <a:avLst/>
          </a:prstGeom>
        </p:spPr>
      </p:pic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xfrm>
            <a:off x="1780858" y="1565910"/>
            <a:ext cx="7623810" cy="4696460"/>
          </a:xfrm>
        </p:spPr>
        <p:txBody>
          <a:bodyPr anchor="t"/>
          <a:lstStyle/>
          <a:p>
            <a:pPr marR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47494B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需在使用抗生素前留取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R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47494B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采集下呼吸道分泌物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R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47494B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疑普通细菌感染，痰量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&gt;1ml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，真菌和寄生虫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3-5ml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，分枝杆菌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5-10ml</a:t>
            </a:r>
            <a:endParaRPr kumimoji="0" lang="en-US" altLang="zh-CN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R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47494B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自然咳痰法：晨起后先清水漱口，后用力咳出深部第一口痰，留于加盖无菌容器中，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2h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内送检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R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47494B"/>
              </a:buClr>
              <a:buSzPct val="80000"/>
              <a:buFont typeface="Arial" panose="020B0604020202020204" pitchFamily="34" charset="0"/>
              <a:buChar char="•"/>
            </a:pPr>
            <a:r>
              <a:rPr lang="zh-CN" altLang="en-US" sz="2800" b="1" i="1" u="sng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无痰病人该怎么留取痰标本？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R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47494B"/>
              </a:buClr>
              <a:buSzPct val="80000"/>
              <a:buFont typeface="Arial" panose="020B0604020202020204" pitchFamily="34" charset="0"/>
              <a:buChar char="•"/>
            </a:pP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47494B"/>
              </a:buClr>
              <a:buSzPct val="80000"/>
              <a:buFont typeface="Arial" panose="020B0604020202020204" pitchFamily="34" charset="0"/>
              <a:buNone/>
            </a:pP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r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47494B"/>
              </a:buClr>
              <a:buSzPct val="80000"/>
              <a:buFont typeface="Arial" panose="020B0604020202020204" pitchFamily="34" charset="0"/>
              <a:buNone/>
            </a:pPr>
            <a:endParaRPr kumimoji="0" lang="zh-CN" altLang="en-US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  <p:sp>
        <p:nvSpPr>
          <p:cNvPr id="56324" name="标题 1"/>
          <p:cNvSpPr>
            <a:spLocks noGrp="1"/>
          </p:cNvSpPr>
          <p:nvPr>
            <p:ph type="title"/>
          </p:nvPr>
        </p:nvSpPr>
        <p:spPr>
          <a:xfrm>
            <a:off x="1951673" y="523240"/>
            <a:ext cx="8291513" cy="709613"/>
          </a:xfrm>
        </p:spPr>
        <p:txBody>
          <a:bodyPr anchor="ctr">
            <a:normAutofit/>
          </a:bodyPr>
          <a:lstStyle/>
          <a:p>
            <a:pPr algn="ctr" rtl="0">
              <a:buClrTx/>
              <a:buSzTx/>
            </a:pPr>
            <a:r>
              <a:rPr lang="zh-CN" altLang="en-US" sz="4000" b="1">
                <a:latin typeface="Times New Roman" panose="02020603050405020304" charset="0"/>
              </a:rPr>
              <a:t>正确留取痰标本</a:t>
            </a:r>
            <a:endParaRPr lang="zh-CN" altLang="en-US" sz="4000" b="1">
              <a:latin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文本占位符 2048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r>
              <a:rPr lang="en-US" altLang="zh-CN" sz="3200" b="1">
                <a:latin typeface="Times New Roman" panose="02020603050405020304" charset="0"/>
              </a:rPr>
              <a:t> 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sym typeface="+mn-ea"/>
              </a:rPr>
              <a:t>（三）辅助检查</a:t>
            </a:r>
            <a:endParaRPr lang="en-US" altLang="zh-CN" sz="3200" b="1">
              <a:latin typeface="Times New Roman" panose="02020603050405020304" charset="0"/>
            </a:endParaRPr>
          </a:p>
          <a:p>
            <a:pPr marL="0" indent="0">
              <a:buNone/>
            </a:pP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</a:rPr>
              <a:t>3. X-ray-愈后完全消散</a:t>
            </a:r>
            <a:endParaRPr lang="en-US" altLang="zh-CN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</a:endParaRPr>
          </a:p>
        </p:txBody>
      </p:sp>
      <p:pic>
        <p:nvPicPr>
          <p:cNvPr id="57346" name="图片 20483" descr="M_}(~POH)R}~O13OGFRAE$X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5188" y="2607945"/>
            <a:ext cx="7924800" cy="388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内容占位符 2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</a:rPr>
              <a:t>（四）治疗原则及主要措施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1.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抗感染治疗：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首选青霉素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G</a:t>
            </a:r>
            <a:endParaRPr kumimoji="0" lang="en-US" altLang="zh-CN" sz="32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357505" marR="0" indent="-357505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过敏者头孢菌素、红霉素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357505" marR="0" indent="-357505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242425"/>
              </a:buClr>
              <a:buSzPct val="80000"/>
              <a:buFont typeface="Arial" panose="020B0604020202020204" pitchFamily="34" charset="0"/>
              <a:buChar char="•"/>
            </a:pP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5-7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日一疗程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+mn-ea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2.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对症和支持治疗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3.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+mn-ea"/>
              </a:rPr>
              <a:t>预防及时处理并发症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charset="0"/>
              <a:buNone/>
            </a:pP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17348" y="3554095"/>
            <a:ext cx="3157220" cy="1674495"/>
          </a:xfrm>
          <a:prstGeom prst="rect">
            <a:avLst/>
          </a:prstGeom>
        </p:spPr>
      </p:pic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标题 8193"/>
          <p:cNvSpPr>
            <a:spLocks noGrp="1"/>
          </p:cNvSpPr>
          <p:nvPr>
            <p:ph type="title"/>
          </p:nvPr>
        </p:nvSpPr>
        <p:spPr>
          <a:xfrm>
            <a:off x="337185" y="260985"/>
            <a:ext cx="10975975" cy="508000"/>
          </a:xfrm>
        </p:spPr>
        <p:txBody>
          <a:bodyPr anchor="b">
            <a:normAutofit fontScale="90000"/>
          </a:bodyPr>
          <a:lstStyle/>
          <a:p>
            <a:r>
              <a:rPr lang="en-US" altLang="zh-CN" sz="4000" b="1">
                <a:latin typeface="Times New Roman" panose="02020603050405020304" charset="0"/>
              </a:rPr>
              <a:t>Case studey</a:t>
            </a:r>
            <a:endParaRPr lang="en-US" altLang="zh-CN" sz="4000" b="1">
              <a:latin typeface="Times New Roman" panose="02020603050405020304" charset="0"/>
            </a:endParaRPr>
          </a:p>
        </p:txBody>
      </p:sp>
      <p:sp>
        <p:nvSpPr>
          <p:cNvPr id="8195" name="内容占位符 8194"/>
          <p:cNvSpPr>
            <a:spLocks noGrp="1"/>
          </p:cNvSpPr>
          <p:nvPr>
            <p:ph idx="1"/>
          </p:nvPr>
        </p:nvSpPr>
        <p:spPr>
          <a:xfrm>
            <a:off x="674370" y="850900"/>
            <a:ext cx="9814560" cy="5905500"/>
          </a:xfrm>
        </p:spPr>
        <p:txBody>
          <a:bodyPr anchor="t"/>
          <a:lstStyle/>
          <a:p>
            <a:pPr marL="357505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   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男性，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岁，因发热、咳嗽、咳铁锈色痰，伴右侧胸痛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天就诊。患者既往体健，起病前曾遭淋雨。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体检：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T39℃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P92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R26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BP100/70mmHg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，神清，急性面容，口角有单纯疱疹，右下肺呼吸运动减弱，叩诊浊音，可闻及少量</a:t>
            </a:r>
            <a:r>
              <a:rPr lang="zh-CN" altLang="en-US" sz="2800" b="1">
                <a:latin typeface="Times New Roman" panose="02020603050405020304" charset="0"/>
                <a:sym typeface="+mn-ea"/>
              </a:rPr>
              <a:t>湿啰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音。 血常规检查：白细胞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15×10</a:t>
            </a:r>
            <a:r>
              <a:rPr kumimoji="0" lang="en-US" altLang="zh-CN" sz="2800" b="1" i="0" u="none" strike="noStrike" kern="1200" cap="none" spc="0" normalizeH="0" baseline="3000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9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/L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，中性粒细胞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85%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，胸部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X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线检查：右下肺大片浸润阴影。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endParaRPr kumimoji="0" lang="zh-CN" altLang="en-US" sz="28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2.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主要的护理诊断及相关因素？</a:t>
            </a:r>
            <a:endParaRPr kumimoji="0" lang="zh-CN" altLang="en-US" sz="28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1884363" y="1255713"/>
            <a:ext cx="8424863" cy="5099050"/>
          </a:xfrm>
        </p:spPr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（五）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常见护理诊断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问题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1.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体温过高   与肺部感染有关</a:t>
            </a:r>
            <a:endParaRPr kumimoji="0" lang="en-US" altLang="zh-CN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2. </a:t>
            </a:r>
            <a:r>
              <a:rPr kumimoji="0" lang="zh-CN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清理呼吸道无效   与气道分泌物多、痰液粘稠、胸痛、咳嗽无力有关  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3.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气体交换障碍  与肺实质炎症，呼吸面积减少等因素有关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4.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潜在并发症：感染性休克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标题 8193"/>
          <p:cNvSpPr>
            <a:spLocks noGrp="1"/>
          </p:cNvSpPr>
          <p:nvPr>
            <p:ph type="title"/>
          </p:nvPr>
        </p:nvSpPr>
        <p:spPr>
          <a:xfrm>
            <a:off x="408940" y="342900"/>
            <a:ext cx="10975975" cy="508000"/>
          </a:xfrm>
        </p:spPr>
        <p:txBody>
          <a:bodyPr anchor="b">
            <a:normAutofit fontScale="90000"/>
          </a:bodyPr>
          <a:lstStyle/>
          <a:p>
            <a:r>
              <a:rPr lang="en-US" altLang="zh-CN" sz="4000" b="1">
                <a:latin typeface="Times New Roman" panose="02020603050405020304" charset="0"/>
              </a:rPr>
              <a:t>Case studey</a:t>
            </a:r>
            <a:endParaRPr lang="en-US" altLang="zh-CN" sz="4000" b="1">
              <a:latin typeface="Times New Roman" panose="02020603050405020304" charset="0"/>
            </a:endParaRPr>
          </a:p>
        </p:txBody>
      </p:sp>
      <p:sp>
        <p:nvSpPr>
          <p:cNvPr id="8195" name="内容占位符 8194"/>
          <p:cNvSpPr>
            <a:spLocks noGrp="1"/>
          </p:cNvSpPr>
          <p:nvPr>
            <p:ph idx="1"/>
          </p:nvPr>
        </p:nvSpPr>
        <p:spPr>
          <a:xfrm>
            <a:off x="530860" y="850900"/>
            <a:ext cx="10427335" cy="5905500"/>
          </a:xfrm>
        </p:spPr>
        <p:txBody>
          <a:bodyPr anchor="t"/>
          <a:lstStyle/>
          <a:p>
            <a:pPr marL="357505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   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男性，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岁，因发热、咳嗽、咳铁锈色痰，伴右侧胸痛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天就诊。患者既往体健，起病前曾遭淋雨。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体检：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T39℃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P92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R26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BP100/70mmHg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，神清，急性面容，口角有单纯疱疹，右下肺呼吸运动减弱，叩诊浊音，可闻及少量</a:t>
            </a:r>
            <a:r>
              <a:rPr lang="zh-CN" altLang="en-US" sz="2800" b="1">
                <a:latin typeface="Times New Roman" panose="02020603050405020304" charset="0"/>
                <a:sym typeface="+mn-ea"/>
              </a:rPr>
              <a:t>湿啰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音。 血常规检查：白细胞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15×10</a:t>
            </a:r>
            <a:r>
              <a:rPr kumimoji="0" lang="en-US" altLang="zh-CN" sz="2800" b="1" i="0" u="none" strike="noStrike" kern="1200" cap="none" spc="0" normalizeH="0" baseline="3000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9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/L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，中性粒细胞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85%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，胸部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X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线检查：右下肺大片浸润阴影。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endParaRPr kumimoji="0" lang="zh-CN" altLang="en-US" sz="28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3.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主要护理措施有哪些？</a:t>
            </a:r>
            <a:endParaRPr kumimoji="0" lang="zh-CN" altLang="en-US" sz="28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5270762" y="2852936"/>
            <a:ext cx="410758" cy="41076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4980676" y="1791303"/>
            <a:ext cx="364559" cy="364559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6724638" y="1380648"/>
            <a:ext cx="250975" cy="250975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6724915" y="2208193"/>
            <a:ext cx="564888" cy="5648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3974856" y="3717032"/>
            <a:ext cx="4585997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概述</a:t>
            </a:r>
            <a:endParaRPr lang="zh-CN" altLang="en-US" sz="44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331901" y="1764471"/>
            <a:ext cx="1610824" cy="1452335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5549867" y="2074728"/>
            <a:ext cx="117489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01</a:t>
            </a:r>
            <a:endParaRPr lang="en-US" altLang="zh-CN" sz="48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845833" y="4653136"/>
            <a:ext cx="484404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1884363" y="1255713"/>
            <a:ext cx="8424863" cy="4525963"/>
          </a:xfrm>
        </p:spPr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（七）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护理</a:t>
            </a:r>
            <a:r>
              <a:rPr kumimoji="0" 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措施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1.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体温过高</a:t>
            </a: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endParaRPr kumimoji="0" lang="en-US" altLang="zh-CN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041526" y="2803525"/>
          <a:ext cx="8121015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980"/>
                <a:gridCol w="5741035"/>
              </a:tblGrid>
              <a:tr h="4572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项目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内容</a:t>
                      </a:r>
                      <a:r>
                        <a:rPr lang="en-US" altLang="zh-CN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-contents</a:t>
                      </a:r>
                      <a:endParaRPr lang="en-US" altLang="zh-CN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病情观察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生命体征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休息与环境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高热卧床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</a:endParaRPr>
                    </a:p>
                  </a:txBody>
                  <a:tcPr/>
                </a:tc>
              </a:tr>
              <a:tr h="4305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饮食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“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三高</a:t>
                      </a:r>
                      <a:r>
                        <a:rPr lang="en-US" altLang="zh-CN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”</a:t>
                      </a: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流食、半流食，多饮水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</a:endParaRPr>
                    </a:p>
                  </a:txBody>
                  <a:tcPr/>
                </a:tc>
              </a:tr>
              <a:tr h="4305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高热护理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先物理，后化学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</a:endParaRPr>
                    </a:p>
                  </a:txBody>
                  <a:tcPr/>
                </a:tc>
              </a:tr>
              <a:tr h="4305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口腔护理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疱疹涂抗病毒软膏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</a:endParaRPr>
                    </a:p>
                  </a:txBody>
                  <a:tcPr/>
                </a:tc>
              </a:tr>
              <a:tr h="4305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</a:rPr>
                        <a:t>用药护理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chemeClr val="tx1"/>
                          </a:solidFill>
                          <a:latin typeface="Times New Roman" panose="02020603050405020304" charset="0"/>
                          <a:ea typeface="宋体" panose="02010600030101010101" pitchFamily="2" charset="-122"/>
                          <a:cs typeface="微软雅黑" panose="020B0503020204020204" charset="-122"/>
                        </a:rPr>
                        <a:t>遵医嘱给抗生素，注意不良反应</a:t>
                      </a:r>
                      <a:endParaRPr lang="zh-CN" altLang="en-US" sz="2400" b="1">
                        <a:solidFill>
                          <a:schemeClr val="tx1"/>
                        </a:solidFill>
                        <a:latin typeface="Times New Roman" panose="02020603050405020304" charset="0"/>
                        <a:ea typeface="宋体" panose="02010600030101010101" pitchFamily="2" charset="-122"/>
                        <a:cs typeface="微软雅黑" panose="020B0503020204020204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1884363" y="1255713"/>
            <a:ext cx="8424863" cy="4525963"/>
          </a:xfrm>
        </p:spPr>
        <p:txBody>
          <a:bodyPr anchor="t"/>
          <a:lstStyle/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（七）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护理</a:t>
            </a:r>
            <a:r>
              <a:rPr kumimoji="0" 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措施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2.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清理呼吸道无效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--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促进有效排痰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1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）深呼吸及有效咳嗽</a:t>
            </a:r>
            <a:endParaRPr kumimoji="0" lang="zh-CN" altLang="en-US" sz="32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2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）气道湿化</a:t>
            </a:r>
            <a:endParaRPr kumimoji="0" lang="zh-CN" altLang="en-US" sz="32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</a:t>
            </a:r>
            <a:r>
              <a:rPr kumimoji="0" lang="en-US" altLang="zh-CN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3</a:t>
            </a:r>
            <a:r>
              <a:rPr kumimoji="0" lang="zh-CN" altLang="en-US" sz="3200" b="1" i="0" u="none" strike="noStrike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）胸部叩击</a:t>
            </a:r>
            <a:endParaRPr kumimoji="0" lang="zh-CN" altLang="en-US" sz="3200" b="1" i="0" u="none" strike="noStrike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1208" name="标题 1"/>
          <p:cNvSpPr>
            <a:spLocks noGrp="1"/>
          </p:cNvSpPr>
          <p:nvPr>
            <p:ph type="title"/>
          </p:nvPr>
        </p:nvSpPr>
        <p:spPr>
          <a:xfrm>
            <a:off x="408623" y="260985"/>
            <a:ext cx="8291513" cy="709613"/>
          </a:xfrm>
        </p:spPr>
        <p:txBody>
          <a:bodyPr anchor="ctr"/>
          <a:lstStyle/>
          <a:p>
            <a:pPr algn="ctr" rtl="0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charset="0"/>
              </a:rPr>
              <a:t>二、肺炎链球菌肺炎</a:t>
            </a:r>
            <a:endParaRPr lang="zh-CN" altLang="en-US" sz="3600" b="1" dirty="0">
              <a:latin typeface="Times New Roman" panose="02020603050405020304" charset="0"/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标题 1"/>
          <p:cNvSpPr>
            <a:spLocks noGrp="1"/>
          </p:cNvSpPr>
          <p:nvPr>
            <p:ph type="title"/>
          </p:nvPr>
        </p:nvSpPr>
        <p:spPr>
          <a:xfrm>
            <a:off x="4227513" y="389255"/>
            <a:ext cx="4199255" cy="709930"/>
          </a:xfrm>
        </p:spPr>
        <p:txBody>
          <a:bodyPr anchor="ctr">
            <a:normAutofit/>
          </a:bodyPr>
          <a:lstStyle/>
          <a:p>
            <a:pPr algn="ctr" rtl="0"/>
            <a:r>
              <a:rPr lang="zh-CN" altLang="en-US" sz="4000" b="1">
                <a:latin typeface="Times New Roman" panose="02020603050405020304" charset="0"/>
              </a:rPr>
              <a:t>促进有效排痰</a:t>
            </a:r>
            <a:endParaRPr lang="zh-CN" altLang="en-US" sz="4000" b="1">
              <a:latin typeface="Times New Roman" panose="02020603050405020304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951673" y="1099185"/>
            <a:ext cx="8291513" cy="5059363"/>
          </a:xfrm>
        </p:spPr>
        <p:txBody>
          <a:bodyPr/>
          <a:lstStyle/>
          <a:p>
            <a:pPr marL="0" indent="0">
              <a:buNone/>
            </a:pPr>
            <a:r>
              <a:rPr lang="en-US" sz="2800" b="1">
                <a:latin typeface="Times New Roman" panose="02020603050405020304" charset="0"/>
                <a:cs typeface="微软雅黑" panose="020B0503020204020204" charset="-122"/>
              </a:rPr>
              <a:t>1. </a:t>
            </a:r>
            <a:r>
              <a:rPr lang="zh-CN" altLang="en-US" sz="2800" b="1">
                <a:latin typeface="Times New Roman" panose="02020603050405020304" charset="0"/>
                <a:cs typeface="微软雅黑" panose="020B0503020204020204" charset="-122"/>
              </a:rPr>
              <a:t>深呼吸和有效咳嗽</a:t>
            </a:r>
            <a:endParaRPr lang="zh-CN" altLang="en-US" sz="2800" b="1"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 体位：坐位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 方法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（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1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）深慢腹式呼吸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5-6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次→深吸气→屏气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3-5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秒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（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2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）缩唇口呼→深吸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1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口气，屏气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3-5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秒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（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3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）身体前倾→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2-3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次短促有力咳嗽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+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缩腹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 常换体位，利咳痰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 减轻疼痛：胸部有伤口时以手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/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枕头轻压伤口两侧</a:t>
            </a:r>
            <a:endParaRPr lang="zh-CN" altLang="en-US" sz="2800" b="1">
              <a:latin typeface="Times New Roman" panose="02020603050405020304" charset="0"/>
              <a:cs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标题 1"/>
          <p:cNvSpPr>
            <a:spLocks noGrp="1"/>
          </p:cNvSpPr>
          <p:nvPr>
            <p:ph type="title"/>
          </p:nvPr>
        </p:nvSpPr>
        <p:spPr>
          <a:xfrm>
            <a:off x="4227513" y="389255"/>
            <a:ext cx="4199255" cy="709930"/>
          </a:xfrm>
        </p:spPr>
        <p:txBody>
          <a:bodyPr anchor="ctr">
            <a:normAutofit/>
          </a:bodyPr>
          <a:lstStyle/>
          <a:p>
            <a:pPr algn="ctr" rtl="0"/>
            <a:r>
              <a:rPr lang="zh-CN" altLang="en-US" sz="4000" b="1">
                <a:latin typeface="Times New Roman" panose="02020603050405020304" charset="0"/>
              </a:rPr>
              <a:t>促进有效排痰</a:t>
            </a:r>
            <a:endParaRPr lang="zh-CN" altLang="en-US" sz="4000" b="1">
              <a:latin typeface="Times New Roman" panose="02020603050405020304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>
                <a:latin typeface="Times New Roman" panose="02020603050405020304" charset="0"/>
                <a:cs typeface="微软雅黑" panose="020B0503020204020204" charset="-122"/>
              </a:rPr>
              <a:t>2. </a:t>
            </a:r>
            <a:r>
              <a:rPr lang="zh-CN" altLang="en-US" sz="2800" b="1">
                <a:latin typeface="Times New Roman" panose="02020603050405020304" charset="0"/>
                <a:cs typeface="微软雅黑" panose="020B0503020204020204" charset="-122"/>
              </a:rPr>
              <a:t>胸部叩击</a:t>
            </a:r>
            <a:endParaRPr lang="zh-CN" altLang="en-US" sz="2800" b="1">
              <a:latin typeface="Times New Roman" panose="02020603050405020304" charset="0"/>
              <a:cs typeface="微软雅黑" panose="020B0503020204020204" charset="-12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体位：侧卧位、坐位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手势：手指弯曲并拢，手掌呈握杯状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方向：自下而上、由外向内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注意事项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（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1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）叩击前：肺部听诊，覆盖薄布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（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2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）叩击时：避开重要部位，力量适中，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3-5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分钟，空腹做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（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3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charset="0"/>
                <a:cs typeface="微软雅黑" panose="020B0503020204020204" charset="-122"/>
              </a:rPr>
              <a:t>）叩击后：协助口护，祛痰，肺部评估</a:t>
            </a:r>
            <a:endParaRPr lang="zh-CN" altLang="en-US" sz="2800" b="1">
              <a:solidFill>
                <a:schemeClr val="tx1"/>
              </a:solidFill>
              <a:latin typeface="Times New Roman" panose="02020603050405020304" charset="0"/>
              <a:cs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标题 8193"/>
          <p:cNvSpPr>
            <a:spLocks noGrp="1"/>
          </p:cNvSpPr>
          <p:nvPr>
            <p:ph type="title"/>
          </p:nvPr>
        </p:nvSpPr>
        <p:spPr>
          <a:xfrm>
            <a:off x="481330" y="476885"/>
            <a:ext cx="10975975" cy="508000"/>
          </a:xfrm>
        </p:spPr>
        <p:txBody>
          <a:bodyPr anchor="b">
            <a:normAutofit fontScale="90000"/>
          </a:bodyPr>
          <a:lstStyle/>
          <a:p>
            <a:r>
              <a:rPr lang="en-US" altLang="zh-CN" sz="4000" b="1">
                <a:latin typeface="Times New Roman" panose="02020603050405020304" charset="0"/>
              </a:rPr>
              <a:t>Case studey</a:t>
            </a:r>
            <a:endParaRPr lang="en-US" altLang="zh-CN" sz="4000" b="1">
              <a:latin typeface="Times New Roman" panose="02020603050405020304" charset="0"/>
            </a:endParaRPr>
          </a:p>
        </p:txBody>
      </p:sp>
      <p:sp>
        <p:nvSpPr>
          <p:cNvPr id="8195" name="内容占位符 8194"/>
          <p:cNvSpPr>
            <a:spLocks noGrp="1"/>
          </p:cNvSpPr>
          <p:nvPr>
            <p:ph idx="1"/>
          </p:nvPr>
        </p:nvSpPr>
        <p:spPr>
          <a:xfrm>
            <a:off x="664210" y="850900"/>
            <a:ext cx="10118725" cy="5905500"/>
          </a:xfrm>
        </p:spPr>
        <p:txBody>
          <a:bodyPr anchor="t"/>
          <a:lstStyle/>
          <a:p>
            <a:pPr marL="357505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     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男性，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岁，因发热、咳嗽、咳铁锈色痰，伴右侧胸痛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天就诊。患者既往体健，起病前曾遭淋雨。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查体：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T39℃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P92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R26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次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分，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BP100/70mmHg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，神清，急性面容，口角有单纯疱疹，右下肺呼吸运动减弱，叩诊浊音，可闻及少量湿啰音。 血常规检查：白细胞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15×10</a:t>
            </a:r>
            <a:r>
              <a:rPr kumimoji="0" lang="en-US" altLang="zh-CN" sz="2800" b="1" i="0" u="none" strike="noStrike" kern="1200" cap="none" spc="0" normalizeH="0" baseline="3000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9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/L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，中性粒细胞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85%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，胸部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X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线检查：右下肺大片浸润阴影。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 </a:t>
            </a:r>
            <a:endParaRPr kumimoji="0" lang="zh-CN" altLang="en-US" sz="28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  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4. 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accent1"/>
                </a:solidFill>
                <a:latin typeface="Times New Roman" panose="02020603050405020304" charset="0"/>
                <a:cs typeface="+mn-cs"/>
              </a:rPr>
              <a:t>怎么对该患者实施健康教育？</a:t>
            </a:r>
            <a:endParaRPr kumimoji="0" lang="zh-CN" altLang="en-US" sz="2800" b="1" i="0" u="none" strike="noStrike" kern="1200" cap="none" spc="0" normalizeH="0" baseline="0" noProof="1">
              <a:solidFill>
                <a:schemeClr val="accent1"/>
              </a:solidFill>
              <a:latin typeface="Times New Roman" panose="0202060305040502030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98971" y="371792"/>
            <a:ext cx="1610824" cy="1452335"/>
            <a:chOff x="2713211" y="1988840"/>
            <a:chExt cx="1610824" cy="1452335"/>
          </a:xfrm>
        </p:grpSpPr>
        <p:sp>
          <p:nvSpPr>
            <p:cNvPr id="13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2839374" y="2087520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116302" y="806083"/>
            <a:ext cx="117489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rPr>
              <a:t>小结</a:t>
            </a:r>
            <a:endParaRPr lang="zh-CN" altLang="en-US" sz="32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charset="0"/>
              <a:ea typeface="宋体" panose="02010600030101010101" pitchFamily="2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6" name="椭圆 15"/>
          <p:cNvSpPr/>
          <p:nvPr/>
        </p:nvSpPr>
        <p:spPr>
          <a:xfrm flipH="1">
            <a:off x="459611" y="1448406"/>
            <a:ext cx="564888" cy="5648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7" name="椭圆 16"/>
          <p:cNvSpPr/>
          <p:nvPr/>
        </p:nvSpPr>
        <p:spPr>
          <a:xfrm flipH="1">
            <a:off x="444728" y="742276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8" name="椭圆 17"/>
          <p:cNvSpPr/>
          <p:nvPr/>
        </p:nvSpPr>
        <p:spPr>
          <a:xfrm flipH="1">
            <a:off x="2291658" y="371391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2" name="Freeform 5"/>
          <p:cNvSpPr/>
          <p:nvPr/>
        </p:nvSpPr>
        <p:spPr bwMode="auto">
          <a:xfrm>
            <a:off x="10428124" y="4418851"/>
            <a:ext cx="1379845" cy="124408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 cap="flat">
            <a:noFill/>
            <a:prstDash val="solid"/>
            <a:miter lim="800000"/>
          </a:ln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5" name="Freeform 5"/>
          <p:cNvSpPr/>
          <p:nvPr/>
        </p:nvSpPr>
        <p:spPr bwMode="auto">
          <a:xfrm>
            <a:off x="9409955" y="5017814"/>
            <a:ext cx="1198706" cy="108076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 cap="flat">
            <a:noFill/>
            <a:prstDash val="solid"/>
            <a:miter lim="800000"/>
          </a:ln>
          <a:effectLst>
            <a:outerShdw blurRad="431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8917490" y="5602911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10798526" y="5726400"/>
            <a:ext cx="290272" cy="290273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1424808" y="3912747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8434" name="内容占位符 2"/>
          <p:cNvSpPr>
            <a:spLocks noGrp="1"/>
          </p:cNvSpPr>
          <p:nvPr/>
        </p:nvSpPr>
        <p:spPr>
          <a:xfrm>
            <a:off x="2475865" y="1052830"/>
            <a:ext cx="8138160" cy="505968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1.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呼吸系统概述：解剖、功能</a:t>
            </a:r>
            <a:endParaRPr kumimoji="0" 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2.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肺炎概述：分类（病因、解剖、环境）</a:t>
            </a:r>
            <a:endParaRPr kumimoji="0" 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3.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肺炎链球菌肺炎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1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）诊断：成人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+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着凉高热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+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铁锈色痰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+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肺实变体征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2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）表现：寒战、高热、咳嗽、咳黏液血性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/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铁锈色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        痰伴患侧胸痛；患侧呼吸运动减弱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  <a:p>
            <a:pPr marL="0" marR="0" indent="0" algn="just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（</a:t>
            </a:r>
            <a:r>
              <a:rPr kumimoji="0" lang="en-US" altLang="zh-CN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3</a:t>
            </a:r>
            <a:r>
              <a:rPr kumimoji="0" lang="zh-CN" altLang="en-US" sz="28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+mn-cs"/>
                <a:sym typeface="宋体" panose="02010600030101010101" pitchFamily="2" charset="-122"/>
              </a:rPr>
              <a:t>）护理：高热护理，促进排痰</a:t>
            </a:r>
            <a:endParaRPr kumimoji="0" lang="zh-CN" altLang="en-US" sz="28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椭圆 47"/>
          <p:cNvSpPr/>
          <p:nvPr/>
        </p:nvSpPr>
        <p:spPr>
          <a:xfrm flipH="1">
            <a:off x="5106299" y="2031054"/>
            <a:ext cx="417953" cy="417953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4422925" y="4190921"/>
            <a:ext cx="344324" cy="34432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9256318" y="3381260"/>
            <a:ext cx="443733" cy="443735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3" name="椭圆 52"/>
          <p:cNvSpPr/>
          <p:nvPr/>
        </p:nvSpPr>
        <p:spPr>
          <a:xfrm flipH="1">
            <a:off x="2497187" y="3000003"/>
            <a:ext cx="564888" cy="5648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10039266" y="3105628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1705099" y="2862187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3510657" y="2333981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5932471" y="4113083"/>
            <a:ext cx="525156" cy="525154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9" name="椭圆 88"/>
          <p:cNvSpPr/>
          <p:nvPr/>
        </p:nvSpPr>
        <p:spPr>
          <a:xfrm flipH="1">
            <a:off x="7888118" y="1872914"/>
            <a:ext cx="465932" cy="46593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0" name="椭圆 89"/>
          <p:cNvSpPr/>
          <p:nvPr/>
        </p:nvSpPr>
        <p:spPr>
          <a:xfrm flipH="1">
            <a:off x="7773832" y="4271998"/>
            <a:ext cx="525156" cy="525154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1" name="椭圆 90"/>
          <p:cNvSpPr/>
          <p:nvPr/>
        </p:nvSpPr>
        <p:spPr>
          <a:xfrm flipH="1">
            <a:off x="9014258" y="2279123"/>
            <a:ext cx="525156" cy="525154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2" name="椭圆 91"/>
          <p:cNvSpPr/>
          <p:nvPr/>
        </p:nvSpPr>
        <p:spPr>
          <a:xfrm flipH="1">
            <a:off x="6471520" y="2161754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3" name="椭圆 92"/>
          <p:cNvSpPr/>
          <p:nvPr/>
        </p:nvSpPr>
        <p:spPr>
          <a:xfrm flipH="1">
            <a:off x="2833856" y="3937014"/>
            <a:ext cx="381823" cy="38182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4" name="椭圆 93"/>
          <p:cNvSpPr/>
          <p:nvPr/>
        </p:nvSpPr>
        <p:spPr>
          <a:xfrm flipH="1">
            <a:off x="10315120" y="2609613"/>
            <a:ext cx="307495" cy="307494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5" name="椭圆 94"/>
          <p:cNvSpPr/>
          <p:nvPr/>
        </p:nvSpPr>
        <p:spPr>
          <a:xfrm flipH="1">
            <a:off x="8252879" y="2172135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43725" y="2541700"/>
            <a:ext cx="1636365" cy="1636365"/>
            <a:chOff x="3272300" y="1707146"/>
            <a:chExt cx="1636365" cy="1636365"/>
          </a:xfrm>
        </p:grpSpPr>
        <p:grpSp>
          <p:nvGrpSpPr>
            <p:cNvPr id="67" name="组合 66"/>
            <p:cNvGrpSpPr/>
            <p:nvPr/>
          </p:nvGrpSpPr>
          <p:grpSpPr>
            <a:xfrm>
              <a:off x="3272300" y="1707146"/>
              <a:ext cx="1636365" cy="1636365"/>
              <a:chOff x="1705099" y="2564904"/>
              <a:chExt cx="1800200" cy="1800200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1845623" y="2713112"/>
                <a:ext cx="1503784" cy="1503784"/>
              </a:xfrm>
              <a:prstGeom prst="ellipse">
                <a:avLst/>
              </a:prstGeom>
              <a:blipFill>
                <a:blip r:embed="rId1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sp>
          <p:nvSpPr>
            <p:cNvPr id="44" name="TextBox 51"/>
            <p:cNvSpPr txBox="1"/>
            <p:nvPr/>
          </p:nvSpPr>
          <p:spPr>
            <a:xfrm>
              <a:off x="3495416" y="1990506"/>
              <a:ext cx="1174892" cy="110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6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rPr>
                <a:t>谢</a:t>
              </a:r>
              <a:endParaRPr lang="zh-CN" altLang="en-US" sz="66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24520" y="2560750"/>
            <a:ext cx="1636365" cy="1636365"/>
            <a:chOff x="3272300" y="1707146"/>
            <a:chExt cx="1636365" cy="1636365"/>
          </a:xfrm>
        </p:grpSpPr>
        <p:grpSp>
          <p:nvGrpSpPr>
            <p:cNvPr id="4" name="组合 3"/>
            <p:cNvGrpSpPr/>
            <p:nvPr/>
          </p:nvGrpSpPr>
          <p:grpSpPr>
            <a:xfrm>
              <a:off x="3272300" y="1707146"/>
              <a:ext cx="1636365" cy="1636365"/>
              <a:chOff x="1705099" y="2564904"/>
              <a:chExt cx="1800200" cy="180020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845623" y="2713112"/>
                <a:ext cx="1503784" cy="1503784"/>
              </a:xfrm>
              <a:prstGeom prst="ellipse">
                <a:avLst/>
              </a:prstGeom>
              <a:blipFill>
                <a:blip r:embed="rId1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sp>
          <p:nvSpPr>
            <p:cNvPr id="7" name="TextBox 51"/>
            <p:cNvSpPr txBox="1"/>
            <p:nvPr/>
          </p:nvSpPr>
          <p:spPr>
            <a:xfrm>
              <a:off x="3495416" y="1990506"/>
              <a:ext cx="1174892" cy="110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66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rPr>
                <a:t>谢</a:t>
              </a:r>
              <a:endParaRPr lang="zh-CN" altLang="en-US" sz="66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22790" y="2541700"/>
            <a:ext cx="1636365" cy="1636365"/>
            <a:chOff x="3272300" y="1707146"/>
            <a:chExt cx="1636365" cy="1636365"/>
          </a:xfrm>
        </p:grpSpPr>
        <p:grpSp>
          <p:nvGrpSpPr>
            <p:cNvPr id="9" name="组合 8"/>
            <p:cNvGrpSpPr/>
            <p:nvPr/>
          </p:nvGrpSpPr>
          <p:grpSpPr>
            <a:xfrm>
              <a:off x="3272300" y="1707146"/>
              <a:ext cx="1636365" cy="1636365"/>
              <a:chOff x="1705099" y="2564904"/>
              <a:chExt cx="1800200" cy="180020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1845623" y="2713112"/>
                <a:ext cx="1503784" cy="1503784"/>
              </a:xfrm>
              <a:prstGeom prst="ellipse">
                <a:avLst/>
              </a:prstGeom>
              <a:blipFill>
                <a:blip r:embed="rId1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sp>
          <p:nvSpPr>
            <p:cNvPr id="12" name="TextBox 51"/>
            <p:cNvSpPr txBox="1"/>
            <p:nvPr/>
          </p:nvSpPr>
          <p:spPr>
            <a:xfrm>
              <a:off x="3495416" y="1990506"/>
              <a:ext cx="1174892" cy="110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66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rPr>
                <a:t>聆</a:t>
              </a:r>
              <a:endParaRPr lang="zh-CN" altLang="en-US" sz="66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17580" y="2579800"/>
            <a:ext cx="1636365" cy="1636365"/>
            <a:chOff x="3272300" y="1707146"/>
            <a:chExt cx="1636365" cy="1636365"/>
          </a:xfrm>
        </p:grpSpPr>
        <p:grpSp>
          <p:nvGrpSpPr>
            <p:cNvPr id="14" name="组合 13"/>
            <p:cNvGrpSpPr/>
            <p:nvPr/>
          </p:nvGrpSpPr>
          <p:grpSpPr>
            <a:xfrm>
              <a:off x="3272300" y="1707146"/>
              <a:ext cx="1636365" cy="1636365"/>
              <a:chOff x="1705099" y="2564904"/>
              <a:chExt cx="1800200" cy="180020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705099" y="2564904"/>
                <a:ext cx="1800200" cy="18002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845623" y="2713112"/>
                <a:ext cx="1503784" cy="1503784"/>
              </a:xfrm>
              <a:prstGeom prst="ellipse">
                <a:avLst/>
              </a:prstGeom>
              <a:blipFill>
                <a:blip r:embed="rId1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40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微软雅黑" panose="020B0503020204020204" charset="-122"/>
                </a:endParaRPr>
              </a:p>
            </p:txBody>
          </p:sp>
        </p:grpSp>
        <p:sp>
          <p:nvSpPr>
            <p:cNvPr id="17" name="TextBox 51"/>
            <p:cNvSpPr txBox="1"/>
            <p:nvPr/>
          </p:nvSpPr>
          <p:spPr>
            <a:xfrm>
              <a:off x="3495416" y="1990506"/>
              <a:ext cx="1174892" cy="110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66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charset="0"/>
                  <a:ea typeface="宋体" panose="02010600030101010101" pitchFamily="2" charset="-122"/>
                  <a:cs typeface="+mn-ea"/>
                  <a:sym typeface="微软雅黑" panose="020B0503020204020204" charset="-122"/>
                </a:rPr>
                <a:t>听</a:t>
              </a:r>
              <a:endParaRPr lang="zh-CN" altLang="en-US" sz="66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宋体" panose="02010600030101010101" pitchFamily="2" charset="-122"/>
                <a:cs typeface="+mn-ea"/>
                <a:sym typeface="微软雅黑" panose="020B050302020402020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510915" y="4436745"/>
            <a:ext cx="5375910" cy="1168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护理学院</a:t>
            </a:r>
            <a:r>
              <a:rPr lang="en-US" altLang="zh-CN" sz="2800" b="1">
                <a:latin typeface="Times New Roman" panose="02020603050405020304" charset="0"/>
                <a:ea typeface="宋体" panose="02010600030101010101" pitchFamily="2" charset="-122"/>
                <a:cs typeface="楷体" panose="02010609060101010101" charset="-122"/>
                <a:sym typeface="+mn-ea"/>
              </a:rPr>
              <a:t>/</a:t>
            </a:r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临床护理教研室</a:t>
            </a:r>
            <a:endParaRPr lang="zh-CN" altLang="en-US" sz="2800" b="1">
              <a:latin typeface="Times New Roman" panose="02020603050405020304" charset="0"/>
              <a:ea typeface="宋体" panose="02010600030101010101" pitchFamily="2" charset="-122"/>
              <a:cs typeface="楷体" panose="0201060906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Times New Roman" panose="02020603050405020304" charset="0"/>
                <a:ea typeface="宋体" panose="02010600030101010101" pitchFamily="2" charset="-122"/>
                <a:cs typeface="楷体" panose="02010609060101010101" charset="-122"/>
                <a:sym typeface="+mn-ea"/>
              </a:rPr>
              <a:t>适用对象：护理学专业本科</a:t>
            </a:r>
            <a:endParaRPr lang="zh-CN" altLang="en-US" sz="280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0785" y="764540"/>
            <a:ext cx="9161780" cy="51549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3"/>
          <p:cNvSpPr/>
          <p:nvPr/>
        </p:nvSpPr>
        <p:spPr>
          <a:xfrm>
            <a:off x="2708276" y="2060575"/>
            <a:ext cx="360362" cy="3384550"/>
          </a:xfrm>
          <a:prstGeom prst="leftBrace">
            <a:avLst>
              <a:gd name="adj1" fmla="val 77484"/>
              <a:gd name="adj2" fmla="val 50000"/>
            </a:avLst>
          </a:prstGeom>
          <a:noFill/>
          <a:ln w="508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</a:pPr>
            <a:endParaRPr lang="zh-CN" altLang="zh-CN" sz="3000" dirty="0">
              <a:latin typeface="Verdana" panose="020B0604030504040204" pitchFamily="2" charset="0"/>
              <a:ea typeface="宋体" panose="02010600030101010101" pitchFamily="2" charset="-122"/>
            </a:endParaRPr>
          </a:p>
        </p:txBody>
      </p:sp>
      <p:sp>
        <p:nvSpPr>
          <p:cNvPr id="21507" name="Text Box 4"/>
          <p:cNvSpPr txBox="1"/>
          <p:nvPr/>
        </p:nvSpPr>
        <p:spPr>
          <a:xfrm>
            <a:off x="3068955" y="1792605"/>
            <a:ext cx="18859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呼吸道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1508" name="Text Box 5"/>
          <p:cNvSpPr txBox="1"/>
          <p:nvPr/>
        </p:nvSpPr>
        <p:spPr>
          <a:xfrm>
            <a:off x="3081020" y="2911475"/>
            <a:ext cx="148780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肺泡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1514" name="Text Box 11"/>
          <p:cNvSpPr txBox="1"/>
          <p:nvPr/>
        </p:nvSpPr>
        <p:spPr>
          <a:xfrm>
            <a:off x="2117091" y="2312353"/>
            <a:ext cx="675005" cy="2879725"/>
          </a:xfrm>
          <a:prstGeom prst="rect">
            <a:avLst/>
          </a:prstGeom>
          <a:noFill/>
          <a:ln w="19050">
            <a:noFill/>
          </a:ln>
        </p:spPr>
        <p:txBody>
          <a:bodyPr vert="eaVert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</a:rPr>
              <a:t>呼吸系统结构</a:t>
            </a:r>
            <a:endParaRPr lang="zh-CN" altLang="en-US" sz="32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1515" name="Text Box 13"/>
          <p:cNvSpPr txBox="1"/>
          <p:nvPr/>
        </p:nvSpPr>
        <p:spPr>
          <a:xfrm>
            <a:off x="552768" y="260350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1516" name="Text Box 14"/>
          <p:cNvSpPr txBox="1"/>
          <p:nvPr/>
        </p:nvSpPr>
        <p:spPr>
          <a:xfrm>
            <a:off x="3068320" y="5092065"/>
            <a:ext cx="31146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胸膜和胸膜腔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" name="Text Box 14"/>
          <p:cNvSpPr txBox="1"/>
          <p:nvPr/>
        </p:nvSpPr>
        <p:spPr>
          <a:xfrm>
            <a:off x="3080386" y="4035108"/>
            <a:ext cx="237648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肺血管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89433" y="1556385"/>
            <a:ext cx="3590925" cy="44945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55583" y="1251585"/>
            <a:ext cx="6898640" cy="5111750"/>
          </a:xfrm>
          <a:prstGeom prst="rect">
            <a:avLst/>
          </a:prstGeom>
        </p:spPr>
      </p:pic>
      <p:sp>
        <p:nvSpPr>
          <p:cNvPr id="21515" name="Text Box 13"/>
          <p:cNvSpPr txBox="1"/>
          <p:nvPr/>
        </p:nvSpPr>
        <p:spPr>
          <a:xfrm>
            <a:off x="1128713" y="332740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1507" name="Text Box 4"/>
          <p:cNvSpPr txBox="1"/>
          <p:nvPr/>
        </p:nvSpPr>
        <p:spPr>
          <a:xfrm>
            <a:off x="1200468" y="1268730"/>
            <a:ext cx="37655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  <a:buFont typeface="Wingdings" panose="05000000000000000000" charset="0"/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微软雅黑" panose="020B0503020204020204" charset="-122"/>
              </a:rPr>
              <a:t>（一）呼吸道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4" name="Text Box 11"/>
          <p:cNvSpPr txBox="1"/>
          <p:nvPr/>
        </p:nvSpPr>
        <p:spPr>
          <a:xfrm>
            <a:off x="1757363" y="1251585"/>
            <a:ext cx="675005" cy="2246630"/>
          </a:xfrm>
          <a:prstGeom prst="rect">
            <a:avLst/>
          </a:prstGeom>
          <a:noFill/>
          <a:ln w="19050">
            <a:noFill/>
          </a:ln>
        </p:spPr>
        <p:txBody>
          <a:bodyPr vert="eaVert"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</a:rPr>
              <a:t>气体传导部</a:t>
            </a:r>
            <a:endParaRPr lang="zh-CN" altLang="en-US" sz="32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1515" name="Text Box 13"/>
          <p:cNvSpPr txBox="1"/>
          <p:nvPr/>
        </p:nvSpPr>
        <p:spPr>
          <a:xfrm>
            <a:off x="1128713" y="188595"/>
            <a:ext cx="569214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一、呼吸系统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的结构与功能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1757363" y="4475480"/>
            <a:ext cx="675005" cy="2246630"/>
          </a:xfrm>
          <a:prstGeom prst="rect">
            <a:avLst/>
          </a:prstGeom>
          <a:noFill/>
          <a:ln w="19050">
            <a:noFill/>
          </a:ln>
        </p:spPr>
        <p:txBody>
          <a:bodyPr vert="eaVert"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50503"/>
                </a:solidFill>
                <a:latin typeface="Times New Roman" panose="02020603050405020304" charset="0"/>
                <a:ea typeface="宋体" panose="02010600030101010101" pitchFamily="2" charset="-122"/>
              </a:rPr>
              <a:t>气体交换部</a:t>
            </a:r>
            <a:endParaRPr lang="zh-CN" altLang="en-US" sz="3200" b="1" dirty="0">
              <a:solidFill>
                <a:srgbClr val="050503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2432368" y="1144905"/>
            <a:ext cx="60325" cy="5470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667193" y="4475480"/>
            <a:ext cx="3973195" cy="2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667193" y="1066800"/>
            <a:ext cx="4811395" cy="1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4"/>
          <p:cNvSpPr txBox="1"/>
          <p:nvPr/>
        </p:nvSpPr>
        <p:spPr>
          <a:xfrm>
            <a:off x="2561273" y="1251585"/>
            <a:ext cx="231457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鼻（口）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咽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喉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气管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支气管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小支气管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细支气管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终末细支气管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8" name="Text Box 4"/>
          <p:cNvSpPr txBox="1"/>
          <p:nvPr/>
        </p:nvSpPr>
        <p:spPr>
          <a:xfrm>
            <a:off x="2561273" y="4683760"/>
            <a:ext cx="294767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呼吸性细支气管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肺泡管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肺泡囊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ts val="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肺泡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9" name="Text Box 4"/>
          <p:cNvSpPr txBox="1"/>
          <p:nvPr/>
        </p:nvSpPr>
        <p:spPr>
          <a:xfrm>
            <a:off x="4700588" y="1341755"/>
            <a:ext cx="8159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上呼吸道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0" name="Text Box 4"/>
          <p:cNvSpPr txBox="1"/>
          <p:nvPr/>
        </p:nvSpPr>
        <p:spPr>
          <a:xfrm>
            <a:off x="4700588" y="2774950"/>
            <a:ext cx="8159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下呼吸道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2492693" y="2362200"/>
            <a:ext cx="3147695" cy="1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4681538" y="1040130"/>
            <a:ext cx="19050" cy="3440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492693" y="3178810"/>
            <a:ext cx="3985895" cy="21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615623" y="1068070"/>
            <a:ext cx="24765" cy="5561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4"/>
          <p:cNvSpPr txBox="1"/>
          <p:nvPr/>
        </p:nvSpPr>
        <p:spPr>
          <a:xfrm>
            <a:off x="5785803" y="1600200"/>
            <a:ext cx="81597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肺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外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29" name="Text Box 4"/>
          <p:cNvSpPr txBox="1"/>
          <p:nvPr/>
        </p:nvSpPr>
        <p:spPr>
          <a:xfrm>
            <a:off x="5785803" y="3455035"/>
            <a:ext cx="81597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肺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charset="0"/>
                <a:ea typeface="宋体" panose="02010600030101010101" pitchFamily="2" charset="-122"/>
              </a:rPr>
              <a:t>内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677988" y="6629400"/>
            <a:ext cx="480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6478588" y="1055370"/>
            <a:ext cx="12700" cy="5574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667193" y="1068070"/>
            <a:ext cx="12700" cy="5574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图片 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01778" y="1055370"/>
            <a:ext cx="3765550" cy="558736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>
          <a:xfrm>
            <a:off x="552768" y="404495"/>
            <a:ext cx="6080125" cy="709295"/>
          </a:xfrm>
        </p:spPr>
        <p:txBody>
          <a:bodyPr wrap="square" lIns="91440" tIns="45720" rIns="91440" bIns="45720" anchor="ctr"/>
          <a:lstStyle/>
          <a:p>
            <a:r>
              <a:rPr lang="zh-CN" altLang="en-US" sz="3600" b="1" dirty="0">
                <a:latin typeface="Times New Roman" panose="02020603050405020304" charset="0"/>
              </a:rPr>
              <a:t>一、呼吸系统</a:t>
            </a:r>
            <a:r>
              <a:rPr lang="zh-CN" altLang="en-US" sz="3600" b="1" dirty="0">
                <a:latin typeface="Times New Roman" panose="02020603050405020304" charset="0"/>
                <a:sym typeface="+mn-ea"/>
              </a:rPr>
              <a:t>的结构与功能</a:t>
            </a:r>
            <a:endParaRPr lang="zh-CN" altLang="en-US" sz="4000" b="1">
              <a:latin typeface="Times New Roman" panose="02020603050405020304" charset="0"/>
            </a:endParaRPr>
          </a:p>
        </p:txBody>
      </p:sp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337344" y="1124586"/>
            <a:ext cx="10975658" cy="4525963"/>
          </a:xfrm>
        </p:spPr>
        <p:txBody>
          <a:bodyPr anchor="t">
            <a:noAutofit/>
          </a:bodyPr>
          <a:lstStyle/>
          <a:p>
            <a:pPr marL="0" indent="0" rtl="0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None/>
            </a:pPr>
            <a:r>
              <a:rPr lang="zh-CN" altLang="en-US" b="1" dirty="0">
                <a:solidFill>
                  <a:srgbClr val="FF0000"/>
                </a:solidFill>
                <a:latin typeface="Times New Roman" panose="02020603050405020304" charset="0"/>
                <a:cs typeface="微软雅黑" panose="020B0503020204020204" charset="-122"/>
              </a:rPr>
              <a:t>（一）呼吸道</a:t>
            </a:r>
            <a:endParaRPr lang="zh-CN" altLang="en-US" b="1" dirty="0">
              <a:solidFill>
                <a:srgbClr val="FF0000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 rtl="0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charset="0"/>
                <a:cs typeface="微软雅黑" panose="020B0503020204020204" charset="-122"/>
              </a:rPr>
              <a:t> 呼吸道组织结构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 rtl="0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cs typeface="微软雅黑" panose="020B0503020204020204" charset="-122"/>
              </a:rPr>
              <a:t>1.黏膜：纤毛柱状上皮细胞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 rtl="0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cs typeface="微软雅黑" panose="020B0503020204020204" charset="-122"/>
              </a:rPr>
              <a:t>2.黏膜下层：疏松结缔组织层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 rtl="0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cs typeface="微软雅黑" panose="020B0503020204020204" charset="-122"/>
              </a:rPr>
              <a:t>         -黏液腺、黏液浆液腺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 rtl="0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cs typeface="微软雅黑" panose="020B0503020204020204" charset="-122"/>
              </a:rPr>
              <a:t>3.外膜：软骨、结缔组织、平滑肌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cs typeface="微软雅黑" panose="020B0503020204020204" charset="-122"/>
            </a:endParaRPr>
          </a:p>
          <a:p>
            <a:pPr marL="0" indent="0" rtl="0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50503"/>
                </a:solidFill>
                <a:latin typeface="Times New Roman" panose="02020603050405020304" charset="0"/>
                <a:cs typeface="微软雅黑" panose="020B0503020204020204" charset="-122"/>
              </a:rPr>
              <a:t>         -分支越细→软骨↓、平滑肌↑</a:t>
            </a:r>
            <a:endParaRPr lang="zh-CN" altLang="en-US" sz="2800" b="1" dirty="0">
              <a:solidFill>
                <a:srgbClr val="050503"/>
              </a:solidFill>
              <a:latin typeface="Times New Roman" panose="02020603050405020304" charset="0"/>
              <a:cs typeface="微软雅黑" panose="020B0503020204020204" charset="-122"/>
            </a:endParaRPr>
          </a:p>
        </p:txBody>
      </p:sp>
      <p:pic>
        <p:nvPicPr>
          <p:cNvPr id="2457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5560" y="1772920"/>
            <a:ext cx="4504690" cy="28168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3090,&quot;width&quot;:3675}"/>
</p:tagLst>
</file>

<file path=ppt/tags/tag10.xml><?xml version="1.0" encoding="utf-8"?>
<p:tagLst xmlns:p="http://schemas.openxmlformats.org/presentationml/2006/main">
  <p:tag name="RAINPROBLEMTYPE" val="ProblemTypeMarker"/>
</p:tagLst>
</file>

<file path=ppt/tags/tag11.xml><?xml version="1.0" encoding="utf-8"?>
<p:tagLst xmlns:p="http://schemas.openxmlformats.org/presentationml/2006/main">
  <p:tag name="RAINPROBLEMTYPE" val="ProblemTypeMarker"/>
</p:tagLst>
</file>

<file path=ppt/tags/tag12.xml><?xml version="1.0" encoding="utf-8"?>
<p:tagLst xmlns:p="http://schemas.openxmlformats.org/presentationml/2006/main">
  <p:tag name="RAINPROBLEMTYPE" val="ProblemTypeMarker"/>
</p:tagLst>
</file>

<file path=ppt/tags/tag13.xml><?xml version="1.0" encoding="utf-8"?>
<p:tagLst xmlns:p="http://schemas.openxmlformats.org/presentationml/2006/main">
  <p:tag name="RAINPROBLEMTYPE" val="ProblemTypeMarker"/>
</p:tagLst>
</file>

<file path=ppt/tags/tag14.xml><?xml version="1.0" encoding="utf-8"?>
<p:tagLst xmlns:p="http://schemas.openxmlformats.org/presentationml/2006/main">
  <p:tag name="RAINPROBLEM" val="ProblemSetting"/>
  <p:tag name="RAINPROBLEMTYPE" val="ShortAnswer"/>
</p:tagLst>
</file>

<file path=ppt/tags/tag15.xml><?xml version="1.0" encoding="utf-8"?>
<p:tagLst xmlns:p="http://schemas.openxmlformats.org/presentationml/2006/main">
  <p:tag name="RAINPROBLEM" val="ShortAnswer"/>
  <p:tag name="PROBLEMSCORE" val="10.0"/>
  <p:tag name="PROBLEMVOICEALLOWED" val="False"/>
</p:tagLst>
</file>

<file path=ppt/tags/tag16.xml><?xml version="1.0" encoding="utf-8"?>
<p:tagLst xmlns:p="http://schemas.openxmlformats.org/presentationml/2006/main">
  <p:tag name="RAINPROBLEM" val="ProblemBody"/>
</p:tagLst>
</file>

<file path=ppt/tags/tag17.xml><?xml version="1.0" encoding="utf-8"?>
<p:tagLst xmlns:p="http://schemas.openxmlformats.org/presentationml/2006/main">
  <p:tag name="RAINPROBLEM" val="ProblemSubmit"/>
  <p:tag name="RAINPROBLEMTYPE" val="ShortAnswer"/>
</p:tagLst>
</file>

<file path=ppt/tags/tag18.xml><?xml version="1.0" encoding="utf-8"?>
<p:tagLst xmlns:p="http://schemas.openxmlformats.org/presentationml/2006/main">
  <p:tag name="PRODUCTVERSIONTIP" val="PRODUCTVERSIONTIP"/>
</p:tagLst>
</file>

<file path=ppt/tags/tag19.xml><?xml version="1.0" encoding="utf-8"?>
<p:tagLst xmlns:p="http://schemas.openxmlformats.org/presentationml/2006/main">
  <p:tag name="RAINPROBLEMTYPE" val="ProblemTypeMarker"/>
</p:tagLst>
</file>

<file path=ppt/tags/tag2.xml><?xml version="1.0" encoding="utf-8"?>
<p:tagLst xmlns:p="http://schemas.openxmlformats.org/presentationml/2006/main">
  <p:tag name="KSO_WM_UNIT_TABLE_BEAUTIFY" val="smartTable{3b32d2c1-a3f7-4f84-8411-c9e531787794}"/>
</p:tagLst>
</file>

<file path=ppt/tags/tag20.xml><?xml version="1.0" encoding="utf-8"?>
<p:tagLst xmlns:p="http://schemas.openxmlformats.org/presentationml/2006/main">
  <p:tag name="RAINPROBLEMTYPE" val="ProblemTypeMarker"/>
</p:tagLst>
</file>

<file path=ppt/tags/tag21.xml><?xml version="1.0" encoding="utf-8"?>
<p:tagLst xmlns:p="http://schemas.openxmlformats.org/presentationml/2006/main">
  <p:tag name="RAINPROBLEMTYPE" val="ProblemTypeMarker"/>
</p:tagLst>
</file>

<file path=ppt/tags/tag22.xml><?xml version="1.0" encoding="utf-8"?>
<p:tagLst xmlns:p="http://schemas.openxmlformats.org/presentationml/2006/main">
  <p:tag name="RAINPROBLEMTYPE" val="ProblemTypeMarker"/>
</p:tagLst>
</file>

<file path=ppt/tags/tag23.xml><?xml version="1.0" encoding="utf-8"?>
<p:tagLst xmlns:p="http://schemas.openxmlformats.org/presentationml/2006/main">
  <p:tag name="RAINPROBLEMTYPE" val="ProblemTypeMarker"/>
</p:tagLst>
</file>

<file path=ppt/tags/tag24.xml><?xml version="1.0" encoding="utf-8"?>
<p:tagLst xmlns:p="http://schemas.openxmlformats.org/presentationml/2006/main">
  <p:tag name="RAINPROBLEM" val="ProblemSetting"/>
  <p:tag name="RAINPROBLEMTYPE" val="ShortAnswer"/>
</p:tagLst>
</file>

<file path=ppt/tags/tag25.xml><?xml version="1.0" encoding="utf-8"?>
<p:tagLst xmlns:p="http://schemas.openxmlformats.org/presentationml/2006/main">
  <p:tag name="RAINPROBLEM" val="ShortAnswer"/>
  <p:tag name="PROBLEMSCORE" val="10.0"/>
  <p:tag name="PROBLEMVOICEALLOWED" val="False"/>
</p:tagLst>
</file>

<file path=ppt/tags/tag26.xml><?xml version="1.0" encoding="utf-8"?>
<p:tagLst xmlns:p="http://schemas.openxmlformats.org/presentationml/2006/main">
  <p:tag name="KSO_WM_UNIT_TABLE_BEAUTIFY" val="smartTable{febb761e-56d8-4b3c-80e2-08e294260836}"/>
</p:tagLst>
</file>

<file path=ppt/tags/tag27.xml><?xml version="1.0" encoding="utf-8"?>
<p:tagLst xmlns:p="http://schemas.openxmlformats.org/presentationml/2006/main">
  <p:tag name="ISPRING_ULTRA_SCORM_COURSE_ID" val="4EE693D3-6CB5-4A87-B8C8-F9879B44F82A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清新皱纸工作汇报PPT模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3.xml><?xml version="1.0" encoding="utf-8"?>
<p:tagLst xmlns:p="http://schemas.openxmlformats.org/presentationml/2006/main">
  <p:tag name="KSO_WM_UNIT_TABLE_BEAUTIFY" val="smartTable{dec1e1d8-9ed7-4bf4-82ae-655a5b6510b4}"/>
</p:tagLst>
</file>

<file path=ppt/tags/tag4.xml><?xml version="1.0" encoding="utf-8"?>
<p:tagLst xmlns:p="http://schemas.openxmlformats.org/presentationml/2006/main">
  <p:tag name="KSO_WM_UNIT_TABLE_BEAUTIFY" val="smartTable{712a7397-8110-416a-af42-af6641f9869a}"/>
</p:tagLst>
</file>

<file path=ppt/tags/tag5.xml><?xml version="1.0" encoding="utf-8"?>
<p:tagLst xmlns:p="http://schemas.openxmlformats.org/presentationml/2006/main">
  <p:tag name="KSO_WM_UNIT_TABLE_BEAUTIFY" val="smartTable{17d1b892-c741-403e-8a37-d977d782f60d}"/>
</p:tagLst>
</file>

<file path=ppt/tags/tag6.xml><?xml version="1.0" encoding="utf-8"?>
<p:tagLst xmlns:p="http://schemas.openxmlformats.org/presentationml/2006/main">
  <p:tag name="RAINPROBLEM" val="ProblemBody"/>
</p:tagLst>
</file>

<file path=ppt/tags/tag7.xml><?xml version="1.0" encoding="utf-8"?>
<p:tagLst xmlns:p="http://schemas.openxmlformats.org/presentationml/2006/main">
  <p:tag name="RAINPROBLEM" val="ProblemSubmit"/>
  <p:tag name="RAINPROBLEMTYPE" val="ShortAnswer"/>
</p:tagLst>
</file>

<file path=ppt/tags/tag8.xml><?xml version="1.0" encoding="utf-8"?>
<p:tagLst xmlns:p="http://schemas.openxmlformats.org/presentationml/2006/main">
  <p:tag name="PRODUCTVERSIONTIP" val="PRODUCTVERSIONTIP"/>
</p:tagLst>
</file>

<file path=ppt/tags/tag9.xml><?xml version="1.0" encoding="utf-8"?>
<p:tagLst xmlns:p="http://schemas.openxmlformats.org/presentationml/2006/main">
  <p:tag name="RAINPROBLEMTYPE" val="ProblemTypeMarker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riyo4h">
      <a:majorFont>
        <a:latin typeface="Source Han Sans CN"/>
        <a:ea typeface="Source Han Sans CN"/>
        <a:cs typeface=""/>
      </a:majorFont>
      <a:minorFont>
        <a:latin typeface="Source Han Sans CN"/>
        <a:ea typeface="Source Han Sans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5200</Words>
  <Application>WPS 演示</Application>
  <PresentationFormat>自定义</PresentationFormat>
  <Paragraphs>630</Paragraphs>
  <Slides>57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73" baseType="lpstr">
      <vt:lpstr>Arial</vt:lpstr>
      <vt:lpstr>宋体</vt:lpstr>
      <vt:lpstr>Wingdings</vt:lpstr>
      <vt:lpstr>方正黑体简体</vt:lpstr>
      <vt:lpstr>微软雅黑</vt:lpstr>
      <vt:lpstr>汉仪楷体繁</vt:lpstr>
      <vt:lpstr>Times New Roman</vt:lpstr>
      <vt:lpstr>楷体</vt:lpstr>
      <vt:lpstr>Verdana</vt:lpstr>
      <vt:lpstr>Wingdings</vt:lpstr>
      <vt:lpstr>Arial Unicode MS</vt:lpstr>
      <vt:lpstr>Calibri</vt:lpstr>
      <vt:lpstr>幼圆</vt:lpstr>
      <vt:lpstr>Source Han Sans CN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一、呼吸系统的结构与功能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二、呼吸系统疾病常见症状与体征</vt:lpstr>
      <vt:lpstr>二、呼吸系统疾病常见症状与体征</vt:lpstr>
      <vt:lpstr>二、呼吸系统疾病常见症状与体征</vt:lpstr>
      <vt:lpstr>二、呼吸系统疾病常见症状与体征</vt:lpstr>
      <vt:lpstr>二、呼吸系统疾病常见症状与体征</vt:lpstr>
      <vt:lpstr>二、呼吸系统疾病常见症状与体征</vt:lpstr>
      <vt:lpstr>PowerPoint 演示文稿</vt:lpstr>
      <vt:lpstr>Case studey</vt:lpstr>
      <vt:lpstr>一、肺炎概述</vt:lpstr>
      <vt:lpstr>一、肺炎概述</vt:lpstr>
      <vt:lpstr>一、肺炎概述</vt:lpstr>
      <vt:lpstr>一、肺炎概述</vt:lpstr>
      <vt:lpstr>一、肺炎概述</vt:lpstr>
      <vt:lpstr>PowerPoint 演示文稿</vt:lpstr>
      <vt:lpstr>一、肺炎概述</vt:lpstr>
      <vt:lpstr>二、肺炎链球菌肺炎</vt:lpstr>
      <vt:lpstr>Case studey</vt:lpstr>
      <vt:lpstr>二、肺炎链球菌肺炎</vt:lpstr>
      <vt:lpstr>二、肺炎链球菌肺炎</vt:lpstr>
      <vt:lpstr>PowerPoint 演示文稿</vt:lpstr>
      <vt:lpstr>二、肺炎链球菌肺炎</vt:lpstr>
      <vt:lpstr>二、肺炎链球菌肺炎</vt:lpstr>
      <vt:lpstr>二、肺炎链球菌肺炎</vt:lpstr>
      <vt:lpstr>二、肺炎链球菌肺炎</vt:lpstr>
      <vt:lpstr>正确留取痰标本</vt:lpstr>
      <vt:lpstr>二、肺炎链球菌肺炎</vt:lpstr>
      <vt:lpstr>二、肺炎链球菌肺炎</vt:lpstr>
      <vt:lpstr>Case studey</vt:lpstr>
      <vt:lpstr>二、肺炎链球菌肺炎</vt:lpstr>
      <vt:lpstr>Case studey</vt:lpstr>
      <vt:lpstr>二、肺炎链球菌肺炎</vt:lpstr>
      <vt:lpstr>二、肺炎链球菌肺炎</vt:lpstr>
      <vt:lpstr>促进有效排痰</vt:lpstr>
      <vt:lpstr>促进有效排痰</vt:lpstr>
      <vt:lpstr>Case studey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一念天堂</cp:lastModifiedBy>
  <cp:revision>184</cp:revision>
  <dcterms:created xsi:type="dcterms:W3CDTF">2016-01-25T08:08:00Z</dcterms:created>
  <dcterms:modified xsi:type="dcterms:W3CDTF">2022-03-01T08:00:08Z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611D362F926442FFA1DC822C36D0A288</vt:lpwstr>
  </property>
</Properties>
</file>